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8"/>
  </p:notesMasterIdLst>
  <p:sldIdLst>
    <p:sldId id="257" r:id="rId2"/>
    <p:sldId id="419" r:id="rId3"/>
    <p:sldId id="418" r:id="rId4"/>
    <p:sldId id="398" r:id="rId5"/>
    <p:sldId id="420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21" r:id="rId14"/>
    <p:sldId id="344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2F8C7-7417-42F0-B325-6095245EEC9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D686-7637-4452-A357-806131050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4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9D686-7637-4452-A357-806131050F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2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704854" y="201613"/>
            <a:ext cx="11197167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574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795868" y="4130675"/>
            <a:ext cx="1388533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57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1" y="2057400"/>
            <a:ext cx="102954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167467" y="3886200"/>
            <a:ext cx="85344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445684" y="6096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696884" y="6096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68884" y="6096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9524D15-7D6A-48A7-A2AF-5BD0536AF8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9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1BFD9-118B-4102-B447-B73B53F010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6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81000"/>
            <a:ext cx="74168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E06F6-3B2F-4B58-B3ED-31FD623821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47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129F5-94C7-4E16-9006-3B2AB92A9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7EBA9-8637-4EFD-AC57-92A441CDF4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6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17526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4000" y="17526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8300C-9362-4C6D-9FFC-386CF3C1A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026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530F5-5BEF-4DEA-BAFC-6F68CE59F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67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AF7E-E2E6-48E6-8B79-A3660562F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6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B09C0-E9D8-424B-9267-55D190CB3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19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F06D4-DAA6-4556-8100-A565ED1FE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3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CF3B-D01C-4316-9F3E-EA20DFBA7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5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812803" y="228605"/>
            <a:ext cx="10985500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354668" y="1600200"/>
            <a:ext cx="1022773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5748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57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81000"/>
            <a:ext cx="1016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752600"/>
            <a:ext cx="1016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52551" y="61071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3751" y="610711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5751" y="61071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3A8859-B86D-4C55-A5D9-DF0B98A2B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692275" y="773444"/>
            <a:ext cx="9604990" cy="294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8C4E1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Коммуникативные </a:t>
            </a:r>
            <a:r>
              <a:rPr lang="ru-RU" altLang="ru-RU" sz="3200" b="1" dirty="0">
                <a:solidFill>
                  <a:srgbClr val="8C4E1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навыки педагога: активное слушание, обратная связь, «Я-высказывания» и другие эффективные практики</a:t>
            </a:r>
          </a:p>
        </p:txBody>
      </p:sp>
      <p:sp>
        <p:nvSpPr>
          <p:cNvPr id="16387" name="AutoShape 2" descr="ÐÐ°ÑÑÐ¸Ð½ÐºÐ¸ Ð¿Ð¾ Ð·Ð°Ð¿ÑÐ¾ÑÑ ÑÐ²Ð¾ÑÑÐµÑÐºÐ¸Ð¹ Ð¿ÐµÐ´Ð°Ð³Ð¾Ð³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8" name="AutoShape 4" descr="ÐÐ°ÑÑÐ¸Ð½ÐºÐ¸ Ð¿Ð¾ Ð·Ð°Ð¿ÑÐ¾ÑÑ ÑÐ²Ð¾ÑÑÐµÑÐºÐ¸Ð¹ Ð¿ÐµÐ´Ð°Ð³Ð¾Ð³"/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6494770" y="5000374"/>
            <a:ext cx="5250426" cy="101696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</a:rPr>
              <a:t>Анжела </a:t>
            </a:r>
            <a:r>
              <a:rPr lang="ru-RU" altLang="ru-RU" b="1" dirty="0">
                <a:solidFill>
                  <a:srgbClr val="000000"/>
                </a:solidFill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</a:rPr>
              <a:t>етровна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Пустовит</a:t>
            </a:r>
            <a:endParaRPr lang="ru-RU" altLang="ru-RU" b="1" dirty="0" smtClean="0">
              <a:solidFill>
                <a:srgbClr val="000000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воспитатель</a:t>
            </a:r>
            <a:r>
              <a:rPr lang="ru-RU" altLang="ru-RU" b="1" smtClean="0">
                <a:solidFill>
                  <a:srgbClr val="000000"/>
                </a:solidFill>
              </a:rPr>
              <a:t> 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08" y="3767296"/>
            <a:ext cx="4499179" cy="26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439993"/>
            <a:ext cx="10160000" cy="1143000"/>
          </a:xfrm>
        </p:spPr>
        <p:txBody>
          <a:bodyPr/>
          <a:lstStyle/>
          <a:p>
            <a:r>
              <a:rPr lang="ru-RU" sz="3200" dirty="0"/>
              <a:t>Как научить детей использовать "Я-высказывания" 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355" y="1177412"/>
            <a:ext cx="984209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Дети </a:t>
            </a:r>
            <a:r>
              <a:rPr lang="ru-RU" sz="2800" dirty="0"/>
              <a:t>могут перенимать эту модель, если </a:t>
            </a:r>
            <a:r>
              <a:rPr lang="ru-RU" sz="2800" dirty="0" smtClean="0"/>
              <a:t>взрослый:  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b="1" i="1" dirty="0"/>
              <a:t>1. </a:t>
            </a:r>
            <a:r>
              <a:rPr lang="ru-RU" sz="2800" b="1" i="1" dirty="0" smtClean="0"/>
              <a:t>Проговаривает шаблоны</a:t>
            </a:r>
            <a:r>
              <a:rPr lang="ru-RU" sz="2800" dirty="0" smtClean="0"/>
              <a:t>:  «Если </a:t>
            </a:r>
            <a:r>
              <a:rPr lang="ru-RU" sz="2800" dirty="0"/>
              <a:t>тебе не нравится, что Саша забрал машинку, скажи: «Я расстроился, потому что хотел поиграть. Давай поменяемся</a:t>
            </a:r>
            <a:r>
              <a:rPr lang="ru-RU" sz="2800" dirty="0" smtClean="0"/>
              <a:t>»".  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2. </a:t>
            </a:r>
            <a:r>
              <a:rPr lang="ru-RU" sz="2800" b="1" i="1" dirty="0" smtClean="0"/>
              <a:t>Играет </a:t>
            </a:r>
            <a:r>
              <a:rPr lang="ru-RU" sz="2800" b="1" i="1" dirty="0"/>
              <a:t>в ролевые </a:t>
            </a:r>
            <a:r>
              <a:rPr lang="ru-RU" sz="2800" b="1" i="1" dirty="0" smtClean="0"/>
              <a:t>игры</a:t>
            </a:r>
            <a:r>
              <a:rPr lang="ru-RU" sz="2800" dirty="0" smtClean="0"/>
              <a:t>:  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  </a:t>
            </a:r>
            <a:r>
              <a:rPr lang="ru-RU" sz="2800" dirty="0"/>
              <a:t>- Сценка: Мишка кричит на Зайку за сломанную башню. Предлагаем ребенку помочь Мишку сказать по-другому.  </a:t>
            </a:r>
          </a:p>
          <a:p>
            <a:pPr marL="0" indent="0">
              <a:buNone/>
            </a:pPr>
            <a:r>
              <a:rPr lang="ru-RU" sz="2800" b="1" i="1" dirty="0"/>
              <a:t>3. </a:t>
            </a:r>
            <a:r>
              <a:rPr lang="ru-RU" sz="2800" b="1" i="1" dirty="0" smtClean="0"/>
              <a:t>Хвалит </a:t>
            </a:r>
            <a:r>
              <a:rPr lang="ru-RU" sz="2800" b="1" i="1" dirty="0"/>
              <a:t>за </a:t>
            </a:r>
            <a:r>
              <a:rPr lang="ru-RU" sz="2800" b="1" i="1" dirty="0" smtClean="0"/>
              <a:t>попытки:  </a:t>
            </a:r>
            <a:r>
              <a:rPr lang="ru-RU" sz="2800" dirty="0" smtClean="0"/>
              <a:t>"</a:t>
            </a:r>
            <a:r>
              <a:rPr lang="ru-RU" sz="2800" dirty="0"/>
              <a:t>Молодец, что сказал: «Мне грустно» вместо драки</a:t>
            </a:r>
            <a:r>
              <a:rPr lang="ru-RU" sz="2800" dirty="0" smtClean="0"/>
              <a:t>!"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69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651" y="501445"/>
            <a:ext cx="10160000" cy="1143000"/>
          </a:xfrm>
        </p:spPr>
        <p:txBody>
          <a:bodyPr/>
          <a:lstStyle/>
          <a:p>
            <a:r>
              <a:rPr lang="ru-RU" dirty="0"/>
              <a:t>Ошибки, которых стоит избегать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652" y="1383891"/>
            <a:ext cx="101600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Скрытые обвинения: 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   -</a:t>
            </a:r>
            <a:r>
              <a:rPr lang="ru-RU" dirty="0">
                <a:solidFill>
                  <a:srgbClr val="FF0000"/>
                </a:solidFill>
              </a:rPr>
              <a:t> ❌ </a:t>
            </a:r>
            <a:r>
              <a:rPr lang="ru-RU" dirty="0" smtClean="0"/>
              <a:t>"</a:t>
            </a:r>
            <a:r>
              <a:rPr lang="ru-RU" dirty="0"/>
              <a:t>Я злюсь, потому что ты меня не слушаешься</a:t>
            </a:r>
            <a:r>
              <a:rPr lang="ru-RU" dirty="0" smtClean="0"/>
              <a:t>" </a:t>
            </a:r>
            <a:r>
              <a:rPr lang="ru-RU" dirty="0"/>
              <a:t>(акцент на "ты плохой"). 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>
                <a:solidFill>
                  <a:srgbClr val="00B050"/>
                </a:solidFill>
              </a:rPr>
              <a:t>✅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Я злюсь, когда кричат во время занятия, потому что не слышно других. Давай договоримся о тихом сигнале для вопросов</a:t>
            </a:r>
            <a:r>
              <a:rPr lang="ru-RU" dirty="0" smtClean="0"/>
              <a:t>".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Игнорирование </a:t>
            </a:r>
            <a:r>
              <a:rPr lang="ru-RU" dirty="0"/>
              <a:t>эмоций </a:t>
            </a:r>
            <a:r>
              <a:rPr lang="ru-RU" dirty="0" smtClean="0"/>
              <a:t>ребенка: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После "Я-высказывания" важно спросить: </a:t>
            </a:r>
            <a:r>
              <a:rPr lang="ru-RU" dirty="0" smtClean="0"/>
              <a:t>"</a:t>
            </a:r>
            <a:r>
              <a:rPr lang="ru-RU" dirty="0"/>
              <a:t>А что ты чувствуешь</a:t>
            </a:r>
            <a:r>
              <a:rPr lang="ru-RU" dirty="0" smtClean="0"/>
              <a:t>?"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6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техники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162665"/>
            <a:ext cx="10160000" cy="4114800"/>
          </a:xfrm>
        </p:spPr>
        <p:txBody>
          <a:bodyPr/>
          <a:lstStyle/>
          <a:p>
            <a:r>
              <a:rPr lang="ru-RU" i="1" dirty="0" smtClean="0"/>
              <a:t>Для ребенка:  </a:t>
            </a:r>
            <a:endParaRPr lang="ru-RU" i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Учится выражать эмоции словами, а не действиями.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Чувствует, что его уважают.  </a:t>
            </a:r>
          </a:p>
          <a:p>
            <a:r>
              <a:rPr lang="ru-RU" i="1" dirty="0" smtClean="0"/>
              <a:t>Для воспитателя:  </a:t>
            </a:r>
            <a:endParaRPr lang="ru-RU" i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Снижает количество конфликтов.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Создает атмосферу взаимопонимания.  </a:t>
            </a:r>
          </a:p>
          <a:p>
            <a:pPr marL="0" indent="0" algn="just">
              <a:buNone/>
            </a:pPr>
            <a:r>
              <a:rPr lang="ru-RU" b="1" dirty="0" smtClean="0"/>
              <a:t>Итог: </a:t>
            </a:r>
            <a:r>
              <a:rPr lang="ru-RU" dirty="0"/>
              <a:t>"Я-высказывание" – это не просто "правильные слова", а инструмент для построения доверительных отношений и социализации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1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Метод трёх «О» для решения конфликтных ситуаций с детьми и не только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3832" y="2274838"/>
            <a:ext cx="9748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1. Остановка</a:t>
            </a:r>
            <a:r>
              <a:rPr lang="ru-RU" sz="2800" dirty="0">
                <a:solidFill>
                  <a:srgbClr val="000000"/>
                </a:solidFill>
              </a:rPr>
              <a:t>: остановиться и выдохнуть. Вдох и выдох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b="1" dirty="0">
                <a:solidFill>
                  <a:srgbClr val="000000"/>
                </a:solidFill>
              </a:rPr>
              <a:t>2.  Отношения</a:t>
            </a:r>
            <a:r>
              <a:rPr lang="ru-RU" sz="2800" dirty="0">
                <a:solidFill>
                  <a:srgbClr val="000000"/>
                </a:solidFill>
              </a:rPr>
              <a:t>: признать наличие острой эмоции у ребёнка: «Я понимаю, что ты (я расстроена) расстроен и это никому не нравиться».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b="1" dirty="0">
                <a:solidFill>
                  <a:srgbClr val="000000"/>
                </a:solidFill>
              </a:rPr>
              <a:t>3.  Объяснение: </a:t>
            </a:r>
            <a:r>
              <a:rPr lang="ru-RU" sz="2800" dirty="0">
                <a:solidFill>
                  <a:srgbClr val="000000"/>
                </a:solidFill>
              </a:rPr>
              <a:t>«Гнев – нормальное чувство, но давай  подумаем, как в следующий раз ты (я могу) можешь выразить гнев по-другому». </a:t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560" y="2873477"/>
            <a:ext cx="9674943" cy="1554625"/>
          </a:xfrm>
        </p:spPr>
        <p:txBody>
          <a:bodyPr/>
          <a:lstStyle/>
          <a:p>
            <a:r>
              <a:rPr lang="ru-RU" sz="3600" b="1" dirty="0" smtClean="0"/>
              <a:t>Помимо «Я-высказываний», существует множество других методов, которые помогают педагогу выстраивать доверительные отношения, предотвращать конфликты и поддерживать личностно-ориентированный подход во взаимодействии и общении.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471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161" y="248265"/>
            <a:ext cx="10160000" cy="918578"/>
          </a:xfrm>
        </p:spPr>
        <p:txBody>
          <a:bodyPr/>
          <a:lstStyle/>
          <a:p>
            <a:r>
              <a:rPr lang="ru-RU" dirty="0"/>
              <a:t>Активное слушание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2103" y="1048856"/>
            <a:ext cx="103681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Суть: </a:t>
            </a:r>
            <a:r>
              <a:rPr lang="ru-RU" sz="2800" dirty="0"/>
              <a:t>Полное включение в диалог с ребенком, демонстрация понимания его чувств и мыслей.  </a:t>
            </a:r>
          </a:p>
          <a:p>
            <a:pPr algn="ctr"/>
            <a:r>
              <a:rPr lang="ru-RU" sz="2800" dirty="0" smtClean="0"/>
              <a:t>Как применять:  </a:t>
            </a:r>
            <a:endParaRPr lang="ru-RU" sz="2800" dirty="0"/>
          </a:p>
          <a:p>
            <a:r>
              <a:rPr lang="ru-RU" sz="2800" dirty="0"/>
              <a:t>- </a:t>
            </a:r>
            <a:r>
              <a:rPr lang="ru-RU" sz="2800" i="1" dirty="0" smtClean="0"/>
              <a:t>Повторение </a:t>
            </a:r>
            <a:r>
              <a:rPr lang="ru-RU" sz="2800" i="1" dirty="0"/>
              <a:t>и </a:t>
            </a:r>
            <a:r>
              <a:rPr lang="ru-RU" sz="2800" i="1" dirty="0" smtClean="0"/>
              <a:t>уточнение:  </a:t>
            </a:r>
            <a:endParaRPr lang="ru-RU" sz="2800" i="1" dirty="0"/>
          </a:p>
          <a:p>
            <a:r>
              <a:rPr lang="ru-RU" sz="2800" dirty="0"/>
              <a:t>  - Ребенок</a:t>
            </a:r>
            <a:r>
              <a:rPr lang="ru-RU" sz="2800" dirty="0" smtClean="0"/>
              <a:t>: «</a:t>
            </a:r>
            <a:r>
              <a:rPr lang="ru-RU" sz="2800" dirty="0"/>
              <a:t>Я не хочу играть с Сашей</a:t>
            </a:r>
            <a:r>
              <a:rPr lang="ru-RU" sz="2800" dirty="0" smtClean="0"/>
              <a:t>!  </a:t>
            </a:r>
            <a:endParaRPr lang="ru-RU" sz="2800" dirty="0"/>
          </a:p>
          <a:p>
            <a:r>
              <a:rPr lang="ru-RU" sz="2800" dirty="0"/>
              <a:t>  - Воспитатель: </a:t>
            </a:r>
            <a:r>
              <a:rPr lang="ru-RU" sz="2800" dirty="0" smtClean="0"/>
              <a:t>«</a:t>
            </a:r>
            <a:r>
              <a:rPr lang="ru-RU" sz="2800" dirty="0"/>
              <a:t>Ты сейчас не хочешь играть с Сашей? Расскажи, почему</a:t>
            </a:r>
            <a:r>
              <a:rPr lang="ru-RU" sz="2800" dirty="0" smtClean="0"/>
              <a:t>».  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i="1" dirty="0" smtClean="0"/>
              <a:t>Отражение эмоций:  </a:t>
            </a:r>
            <a:endParaRPr lang="ru-RU" sz="2800" i="1" dirty="0"/>
          </a:p>
          <a:p>
            <a:r>
              <a:rPr lang="ru-RU" sz="2800" dirty="0"/>
              <a:t>  - </a:t>
            </a:r>
            <a:r>
              <a:rPr lang="ru-RU" sz="2800" dirty="0" smtClean="0"/>
              <a:t>«</a:t>
            </a:r>
            <a:r>
              <a:rPr lang="ru-RU" sz="2800" dirty="0"/>
              <a:t>Я вижу, ты злишься. Тебе обидно, что он взял твою машинку</a:t>
            </a:r>
            <a:r>
              <a:rPr lang="ru-RU" sz="2800" dirty="0" smtClean="0"/>
              <a:t>?»  </a:t>
            </a:r>
            <a:endParaRPr lang="ru-RU" sz="2800" dirty="0"/>
          </a:p>
          <a:p>
            <a:pPr algn="ctr"/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r>
              <a:rPr lang="ru-RU" sz="2800" dirty="0"/>
              <a:t>✔ Ребенок чувствует, что его слышат.  </a:t>
            </a:r>
          </a:p>
          <a:p>
            <a:r>
              <a:rPr lang="ru-RU" sz="2800" dirty="0"/>
              <a:t>✔ Снижает уровень тревожности и агрессии. </a:t>
            </a:r>
          </a:p>
        </p:txBody>
      </p:sp>
    </p:spTree>
    <p:extLst>
      <p:ext uri="{BB962C8B-B14F-4D97-AF65-F5344CB8AC3E}">
        <p14:creationId xmlns:p14="http://schemas.microsoft.com/office/powerpoint/2010/main" val="27627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«Открытые вопросы»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7857" y="1582341"/>
            <a:ext cx="103976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Суть: </a:t>
            </a:r>
            <a:r>
              <a:rPr lang="ru-RU" sz="2800" dirty="0"/>
              <a:t>Вопросы, которые побуждают ребенка к развернутому ответу, а не односложному «да/нет».  </a:t>
            </a:r>
          </a:p>
          <a:p>
            <a:r>
              <a:rPr lang="ru-RU" sz="2800" dirty="0" smtClean="0"/>
              <a:t>Примеры:  </a:t>
            </a:r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❌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Тебе понравилась сказка</a:t>
            </a:r>
            <a:r>
              <a:rPr lang="ru-RU" sz="2800" dirty="0" smtClean="0"/>
              <a:t>?» </a:t>
            </a:r>
            <a:r>
              <a:rPr lang="ru-RU" sz="2800" dirty="0"/>
              <a:t>→ </a:t>
            </a:r>
            <a:r>
              <a:rPr lang="ru-RU" sz="2800" dirty="0">
                <a:solidFill>
                  <a:srgbClr val="00B050"/>
                </a:solidFill>
              </a:rPr>
              <a:t>✅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Что тебе запомнилось в сказке</a:t>
            </a:r>
            <a:r>
              <a:rPr lang="ru-RU" sz="2800" dirty="0" smtClean="0"/>
              <a:t>?» </a:t>
            </a:r>
            <a:endParaRPr lang="ru-RU" sz="2800" dirty="0"/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❌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Ты хочешь рисовать</a:t>
            </a:r>
            <a:r>
              <a:rPr lang="ru-RU" sz="2800" dirty="0" smtClean="0"/>
              <a:t>?» </a:t>
            </a:r>
            <a:r>
              <a:rPr lang="ru-RU" sz="2800" dirty="0"/>
              <a:t>→ </a:t>
            </a:r>
            <a:r>
              <a:rPr lang="ru-RU" sz="2800" dirty="0">
                <a:solidFill>
                  <a:srgbClr val="00B050"/>
                </a:solidFill>
              </a:rPr>
              <a:t>✅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Что ты хочешь нарисовать сегодня</a:t>
            </a:r>
            <a:r>
              <a:rPr lang="ru-RU" sz="2800" dirty="0" smtClean="0"/>
              <a:t>?»  </a:t>
            </a:r>
            <a:endParaRPr lang="ru-RU" sz="2800" dirty="0"/>
          </a:p>
          <a:p>
            <a:pPr algn="ctr"/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r>
              <a:rPr lang="ru-RU" sz="2800" dirty="0"/>
              <a:t>✔ Развивает речь и критическое мышление.  </a:t>
            </a:r>
          </a:p>
          <a:p>
            <a:r>
              <a:rPr lang="ru-RU" sz="2800" dirty="0"/>
              <a:t>✔ Помогает понять интересы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1266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902" y="528485"/>
            <a:ext cx="10160000" cy="784122"/>
          </a:xfrm>
        </p:spPr>
        <p:txBody>
          <a:bodyPr/>
          <a:lstStyle/>
          <a:p>
            <a:r>
              <a:rPr lang="ru-RU" dirty="0"/>
              <a:t>Метод «Выбор без выбора»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6347" y="1582341"/>
            <a:ext cx="99256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Суть: </a:t>
            </a:r>
            <a:r>
              <a:rPr lang="ru-RU" sz="2800" dirty="0"/>
              <a:t>Предложение альтернатив, которые устраивают взрослого, но дают ребенку ощущение самостоятельности.  </a:t>
            </a:r>
          </a:p>
          <a:p>
            <a:pPr algn="ctr"/>
            <a:r>
              <a:rPr lang="ru-RU" sz="2800" dirty="0" smtClean="0"/>
              <a:t>Примеры:  </a:t>
            </a:r>
            <a:endParaRPr lang="ru-RU" sz="2800" dirty="0"/>
          </a:p>
          <a:p>
            <a:pPr algn="just"/>
            <a:r>
              <a:rPr lang="ru-RU" sz="2800" dirty="0"/>
              <a:t>- </a:t>
            </a:r>
            <a:r>
              <a:rPr lang="ru-RU" sz="2800" dirty="0" smtClean="0"/>
              <a:t>«</a:t>
            </a:r>
            <a:r>
              <a:rPr lang="ru-RU" sz="2800" dirty="0"/>
              <a:t>Ты сначала соберешь кубики или машинки</a:t>
            </a:r>
            <a:r>
              <a:rPr lang="ru-RU" sz="2800" dirty="0" smtClean="0"/>
              <a:t>?» </a:t>
            </a:r>
            <a:r>
              <a:rPr lang="ru-RU" sz="2800" dirty="0"/>
              <a:t>(вместо </a:t>
            </a:r>
            <a:r>
              <a:rPr lang="ru-RU" sz="2800" dirty="0" smtClean="0"/>
              <a:t>«</a:t>
            </a:r>
            <a:r>
              <a:rPr lang="ru-RU" sz="2800" dirty="0"/>
              <a:t>Убери игрушки</a:t>
            </a:r>
            <a:r>
              <a:rPr lang="ru-RU" sz="2800" dirty="0" smtClean="0"/>
              <a:t>!»).  </a:t>
            </a:r>
            <a:endParaRPr lang="ru-RU" sz="2800" dirty="0"/>
          </a:p>
          <a:p>
            <a:pPr algn="just"/>
            <a:r>
              <a:rPr lang="ru-RU" sz="2800" dirty="0"/>
              <a:t>- </a:t>
            </a:r>
            <a:r>
              <a:rPr lang="ru-RU" sz="2800" dirty="0" smtClean="0"/>
              <a:t>«</a:t>
            </a:r>
            <a:r>
              <a:rPr lang="ru-RU" sz="2800" dirty="0"/>
              <a:t>Ты будешь яблоко или банан</a:t>
            </a:r>
            <a:r>
              <a:rPr lang="ru-RU" sz="2800" dirty="0" smtClean="0"/>
              <a:t>?» </a:t>
            </a:r>
            <a:r>
              <a:rPr lang="ru-RU" sz="2800" dirty="0"/>
              <a:t>(если нужно, чтобы ребенок поел фрукт).  </a:t>
            </a:r>
          </a:p>
          <a:p>
            <a:pPr algn="ctr"/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pPr algn="just"/>
            <a:r>
              <a:rPr lang="ru-RU" sz="2800" dirty="0"/>
              <a:t>✔ Снижает сопротивление.  </a:t>
            </a:r>
          </a:p>
          <a:p>
            <a:pPr algn="just"/>
            <a:r>
              <a:rPr lang="ru-RU" sz="2800" dirty="0"/>
              <a:t>✔ Учит принимать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4721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915" y="203366"/>
            <a:ext cx="10160000" cy="1143000"/>
          </a:xfrm>
        </p:spPr>
        <p:txBody>
          <a:bodyPr/>
          <a:lstStyle/>
          <a:p>
            <a:r>
              <a:rPr lang="ru-RU" dirty="0"/>
              <a:t>Техника «Параллельный разговор»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1786" y="1346366"/>
            <a:ext cx="102501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Суть: </a:t>
            </a:r>
            <a:r>
              <a:rPr lang="ru-RU" sz="3200" dirty="0"/>
              <a:t>Комментирование действий ребенка без прямых указаний, чтобы ненавязчиво направлять его.  </a:t>
            </a:r>
          </a:p>
          <a:p>
            <a:pPr algn="ctr"/>
            <a:r>
              <a:rPr lang="ru-RU" sz="3200" dirty="0" smtClean="0"/>
              <a:t>Примеры:  </a:t>
            </a:r>
            <a:endParaRPr lang="ru-RU" sz="3200" dirty="0"/>
          </a:p>
          <a:p>
            <a:pPr algn="just"/>
            <a:r>
              <a:rPr lang="ru-RU" sz="3200" dirty="0"/>
              <a:t>- </a:t>
            </a:r>
            <a:r>
              <a:rPr lang="ru-RU" sz="3200" dirty="0" smtClean="0"/>
              <a:t>«</a:t>
            </a:r>
            <a:r>
              <a:rPr lang="ru-RU" sz="3200" dirty="0"/>
              <a:t>Миша строит высокую башню… Интересно, сколько кубиков он использует</a:t>
            </a:r>
            <a:r>
              <a:rPr lang="ru-RU" sz="3200" dirty="0" smtClean="0"/>
              <a:t>?» </a:t>
            </a:r>
            <a:r>
              <a:rPr lang="ru-RU" sz="3200" dirty="0"/>
              <a:t>(вместо </a:t>
            </a:r>
            <a:r>
              <a:rPr lang="ru-RU" sz="3200" dirty="0" smtClean="0"/>
              <a:t>«</a:t>
            </a:r>
            <a:r>
              <a:rPr lang="ru-RU" sz="3200" dirty="0"/>
              <a:t>Поставь кубики ровно</a:t>
            </a:r>
            <a:r>
              <a:rPr lang="ru-RU" sz="3200" dirty="0" smtClean="0"/>
              <a:t>!»).  </a:t>
            </a:r>
            <a:endParaRPr lang="ru-RU" sz="3200" dirty="0"/>
          </a:p>
          <a:p>
            <a:pPr algn="just"/>
            <a:r>
              <a:rPr lang="ru-RU" sz="3200" dirty="0"/>
              <a:t>- </a:t>
            </a:r>
            <a:r>
              <a:rPr lang="ru-RU" sz="3200" dirty="0" smtClean="0"/>
              <a:t>«</a:t>
            </a:r>
            <a:r>
              <a:rPr lang="ru-RU" sz="3200" dirty="0"/>
              <a:t>Катя рисует красное солнце. А где же лучики</a:t>
            </a:r>
            <a:r>
              <a:rPr lang="ru-RU" sz="3200" dirty="0" smtClean="0"/>
              <a:t>?»  </a:t>
            </a:r>
            <a:endParaRPr lang="ru-RU" sz="3200" dirty="0"/>
          </a:p>
          <a:p>
            <a:pPr algn="ctr"/>
            <a:r>
              <a:rPr lang="ru-RU" sz="3200" b="1" i="1" dirty="0" smtClean="0"/>
              <a:t>Эффект:  </a:t>
            </a:r>
            <a:endParaRPr lang="ru-RU" sz="3200" b="1" i="1" dirty="0"/>
          </a:p>
          <a:p>
            <a:pPr algn="just"/>
            <a:r>
              <a:rPr lang="ru-RU" sz="3200" dirty="0"/>
              <a:t>✔ Мягко корректирует поведение.  </a:t>
            </a:r>
          </a:p>
          <a:p>
            <a:pPr algn="just"/>
            <a:r>
              <a:rPr lang="ru-RU" sz="3200" dirty="0"/>
              <a:t>✔ Развивает самоконтроль. </a:t>
            </a:r>
          </a:p>
        </p:txBody>
      </p:sp>
    </p:spTree>
    <p:extLst>
      <p:ext uri="{BB962C8B-B14F-4D97-AF65-F5344CB8AC3E}">
        <p14:creationId xmlns:p14="http://schemas.microsoft.com/office/powerpoint/2010/main" val="23918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«Тайм-аут» (Пауза для </a:t>
            </a:r>
            <a:r>
              <a:rPr lang="ru-RU" dirty="0" err="1"/>
              <a:t>саморегуляции</a:t>
            </a:r>
            <a:r>
              <a:rPr lang="ru-RU" dirty="0"/>
              <a:t>)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2400" y="1187355"/>
            <a:ext cx="1016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Суть: </a:t>
            </a:r>
            <a:r>
              <a:rPr lang="ru-RU" sz="2400" dirty="0"/>
              <a:t>Не наказание, а возможность для ребенка успокоиться и осмыслить ситуацию.  </a:t>
            </a:r>
          </a:p>
          <a:p>
            <a:endParaRPr lang="ru-RU" sz="2400" dirty="0"/>
          </a:p>
          <a:p>
            <a:r>
              <a:rPr lang="ru-RU" sz="2400" dirty="0" smtClean="0"/>
              <a:t>Как применять:  </a:t>
            </a:r>
            <a:endParaRPr lang="ru-RU" sz="2400" dirty="0"/>
          </a:p>
          <a:p>
            <a:pPr algn="just"/>
            <a:r>
              <a:rPr lang="ru-RU" sz="2400" dirty="0"/>
              <a:t>- </a:t>
            </a:r>
            <a:r>
              <a:rPr lang="ru-RU" sz="2400" dirty="0" smtClean="0"/>
              <a:t>«</a:t>
            </a:r>
            <a:r>
              <a:rPr lang="ru-RU" sz="2400" dirty="0"/>
              <a:t>Давай ты посидишь здесь 2 минуты, </a:t>
            </a:r>
            <a:r>
              <a:rPr lang="ru-RU" sz="2400" dirty="0" smtClean="0"/>
              <a:t>подышишь, </a:t>
            </a:r>
            <a:r>
              <a:rPr lang="ru-RU" sz="2400" dirty="0"/>
              <a:t>а потом вернешься к нам</a:t>
            </a:r>
            <a:r>
              <a:rPr lang="ru-RU" sz="2400" dirty="0" smtClean="0"/>
              <a:t>». 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smtClean="0"/>
              <a:t>Уголок уединения с </a:t>
            </a:r>
            <a:r>
              <a:rPr lang="ru-RU" sz="2400" dirty="0"/>
              <a:t>мягкими подушками, игрушками-</a:t>
            </a:r>
            <a:r>
              <a:rPr lang="ru-RU" sz="2400" dirty="0" err="1"/>
              <a:t>антистресс</a:t>
            </a:r>
            <a:r>
              <a:rPr lang="ru-RU" sz="2400" dirty="0"/>
              <a:t>.  </a:t>
            </a:r>
          </a:p>
          <a:p>
            <a:endParaRPr lang="ru-RU" sz="2400" dirty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Важно: </a:t>
            </a:r>
            <a:r>
              <a:rPr lang="ru-RU" sz="3200" dirty="0">
                <a:solidFill>
                  <a:srgbClr val="FF0000"/>
                </a:solidFill>
              </a:rPr>
              <a:t>Не называть это «наказанием»!  </a:t>
            </a:r>
          </a:p>
          <a:p>
            <a:endParaRPr lang="ru-RU" sz="2400" dirty="0"/>
          </a:p>
          <a:p>
            <a:pPr algn="ctr"/>
            <a:r>
              <a:rPr lang="ru-RU" sz="2400" b="1" i="1" dirty="0" smtClean="0"/>
              <a:t>Эффект:  </a:t>
            </a:r>
            <a:endParaRPr lang="ru-RU" sz="2400" b="1" i="1" dirty="0"/>
          </a:p>
          <a:p>
            <a:r>
              <a:rPr lang="ru-RU" sz="2400" dirty="0"/>
              <a:t>✔ Учит </a:t>
            </a:r>
            <a:r>
              <a:rPr lang="ru-RU" sz="2400" dirty="0" err="1"/>
              <a:t>саморегуляции</a:t>
            </a:r>
            <a:r>
              <a:rPr lang="ru-RU" sz="2400" dirty="0"/>
              <a:t>.  </a:t>
            </a:r>
          </a:p>
          <a:p>
            <a:r>
              <a:rPr lang="ru-RU" sz="2400" dirty="0"/>
              <a:t>✔ Предотвращает эскалацию конфликта. </a:t>
            </a:r>
          </a:p>
        </p:txBody>
      </p:sp>
    </p:spTree>
    <p:extLst>
      <p:ext uri="{BB962C8B-B14F-4D97-AF65-F5344CB8AC3E}">
        <p14:creationId xmlns:p14="http://schemas.microsoft.com/office/powerpoint/2010/main" val="22201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739877"/>
          </a:xfrm>
        </p:spPr>
        <p:txBody>
          <a:bodyPr/>
          <a:lstStyle/>
          <a:p>
            <a:r>
              <a:rPr lang="ru-RU" dirty="0" smtClean="0"/>
              <a:t>Современные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312606"/>
            <a:ext cx="10160000" cy="3805084"/>
          </a:xfrm>
        </p:spPr>
        <p:txBody>
          <a:bodyPr/>
          <a:lstStyle/>
          <a:p>
            <a:pPr algn="just"/>
            <a:r>
              <a:rPr lang="ru-RU" sz="2000" b="1" dirty="0" smtClean="0"/>
              <a:t>Высокая вовлеченность в цифровые технологии</a:t>
            </a:r>
            <a:r>
              <a:rPr lang="ru-RU" sz="2000" dirty="0" smtClean="0"/>
              <a:t> – современные дошкольники легко осваивают гаджеты, поэтому важно сочетать традиционные методы обучения с цифровыми инструментами, но контролировать экранное время.</a:t>
            </a:r>
          </a:p>
          <a:p>
            <a:pPr algn="just"/>
            <a:r>
              <a:rPr lang="ru-RU" sz="2000" b="1" dirty="0" smtClean="0"/>
              <a:t>Раннее развитие когнитивных и эмоциональных навыков </a:t>
            </a:r>
            <a:r>
              <a:rPr lang="ru-RU" sz="2000" dirty="0" smtClean="0"/>
              <a:t>– многие дети проявляют повышенную любознательность и эмоциональную чувствительность, что требует индивидуального подхода и поддержки их интересов.</a:t>
            </a:r>
          </a:p>
          <a:p>
            <a:pPr algn="just"/>
            <a:r>
              <a:rPr lang="ru-RU" sz="2000" b="1" dirty="0" smtClean="0"/>
              <a:t>Короткая продолжительность концентрации внимания </a:t>
            </a:r>
            <a:r>
              <a:rPr lang="ru-RU" sz="2000" dirty="0" smtClean="0"/>
              <a:t>– из-за обилия стимулов детям сложнее долго удерживать фокус, поэтому важно использовать игровые, интерактивные и сменные виды деятельности.</a:t>
            </a:r>
          </a:p>
          <a:p>
            <a:pPr algn="just"/>
            <a:r>
              <a:rPr lang="ru-RU" sz="2000" b="1" dirty="0" smtClean="0"/>
              <a:t>Потребность в социализации и сотрудничестве</a:t>
            </a:r>
            <a:r>
              <a:rPr lang="ru-RU" sz="2000" dirty="0" smtClean="0"/>
              <a:t> – несмотря на </a:t>
            </a:r>
            <a:r>
              <a:rPr lang="ru-RU" sz="2000" dirty="0" err="1" smtClean="0"/>
              <a:t>цифровизацию</a:t>
            </a:r>
            <a:r>
              <a:rPr lang="ru-RU" sz="2000" dirty="0" smtClean="0"/>
              <a:t>, дети нуждаются в живом общении, поэтому стоит создавать ситуации для совместных игр и диалога.</a:t>
            </a:r>
          </a:p>
          <a:p>
            <a:pPr algn="just"/>
            <a:r>
              <a:rPr lang="ru-RU" sz="2000" b="1" dirty="0" smtClean="0"/>
              <a:t>Разнообразие темпов развития </a:t>
            </a:r>
            <a:r>
              <a:rPr lang="ru-RU" sz="2000" dirty="0" smtClean="0"/>
              <a:t>– различия в речи, моторике и социальных навыках между сверстниками стали более заметными, поэтому важно избегать сравнений и поддерживать каждого ребёнка в его зоне ближайшего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76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160" y="616974"/>
            <a:ext cx="10160000" cy="798871"/>
          </a:xfrm>
        </p:spPr>
        <p:txBody>
          <a:bodyPr/>
          <a:lstStyle/>
          <a:p>
            <a:r>
              <a:rPr lang="ru-RU" dirty="0"/>
              <a:t>Техника «Сопереживающее отражение»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1599" y="1582341"/>
            <a:ext cx="103091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Суть: </a:t>
            </a:r>
            <a:r>
              <a:rPr lang="ru-RU" sz="3200" dirty="0"/>
              <a:t>Проговаривание чувств ребенка, даже если он сам их не осознает.  </a:t>
            </a:r>
          </a:p>
          <a:p>
            <a:pPr algn="just"/>
            <a:r>
              <a:rPr lang="ru-RU" sz="3200" dirty="0" smtClean="0"/>
              <a:t>Примеры:  </a:t>
            </a:r>
            <a:endParaRPr lang="ru-RU" sz="3200" dirty="0"/>
          </a:p>
          <a:p>
            <a:pPr algn="just"/>
            <a:r>
              <a:rPr lang="ru-RU" sz="3200" dirty="0"/>
              <a:t>- </a:t>
            </a:r>
            <a:r>
              <a:rPr lang="ru-RU" sz="3200" dirty="0" smtClean="0"/>
              <a:t>«</a:t>
            </a:r>
            <a:r>
              <a:rPr lang="ru-RU" sz="3200" dirty="0"/>
              <a:t>Ты расстроился, потому что не получилось нарисовать котика? Давай попробуем вместе</a:t>
            </a:r>
            <a:r>
              <a:rPr lang="ru-RU" sz="3200" dirty="0" smtClean="0"/>
              <a:t>».  </a:t>
            </a:r>
            <a:endParaRPr lang="ru-RU" sz="3200" dirty="0"/>
          </a:p>
          <a:p>
            <a:pPr algn="just"/>
            <a:r>
              <a:rPr lang="ru-RU" sz="3200" dirty="0"/>
              <a:t>- </a:t>
            </a:r>
            <a:r>
              <a:rPr lang="ru-RU" sz="3200" dirty="0" smtClean="0"/>
              <a:t>«</a:t>
            </a:r>
            <a:r>
              <a:rPr lang="ru-RU" sz="3200" dirty="0"/>
              <a:t>Ты так громко кричишь… Наверное, очень радуешься</a:t>
            </a:r>
            <a:r>
              <a:rPr lang="ru-RU" sz="3200" dirty="0" smtClean="0"/>
              <a:t>?»  </a:t>
            </a:r>
            <a:endParaRPr lang="ru-RU" sz="3200" dirty="0"/>
          </a:p>
          <a:p>
            <a:pPr algn="ctr"/>
            <a:r>
              <a:rPr lang="ru-RU" sz="3200" b="1" i="1" dirty="0" smtClean="0"/>
              <a:t>Эффект:  </a:t>
            </a:r>
            <a:endParaRPr lang="ru-RU" sz="3200" b="1" i="1" dirty="0"/>
          </a:p>
          <a:p>
            <a:pPr algn="just"/>
            <a:r>
              <a:rPr lang="ru-RU" sz="3200" dirty="0"/>
              <a:t>✔ Помогает ребенку понять свои эмоции.  </a:t>
            </a:r>
          </a:p>
          <a:p>
            <a:pPr algn="just"/>
            <a:r>
              <a:rPr lang="ru-RU" sz="3200" dirty="0"/>
              <a:t>✔ Укрепляет эмоциональную связь с воспитателем. </a:t>
            </a:r>
          </a:p>
        </p:txBody>
      </p:sp>
    </p:spTree>
    <p:extLst>
      <p:ext uri="{BB962C8B-B14F-4D97-AF65-F5344CB8AC3E}">
        <p14:creationId xmlns:p14="http://schemas.microsoft.com/office/powerpoint/2010/main" val="21293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652" y="602226"/>
            <a:ext cx="10160000" cy="1143000"/>
          </a:xfrm>
        </p:spPr>
        <p:txBody>
          <a:bodyPr/>
          <a:lstStyle/>
          <a:p>
            <a:r>
              <a:rPr lang="ru-RU" dirty="0"/>
              <a:t>Метод «Естественных последствий»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1599" y="1859340"/>
            <a:ext cx="102501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Суть: </a:t>
            </a:r>
            <a:r>
              <a:rPr lang="ru-RU" sz="2800" dirty="0"/>
              <a:t>Ребенок учится на последствиях своих действий, а не на нотациях.  </a:t>
            </a:r>
          </a:p>
          <a:p>
            <a:endParaRPr lang="ru-RU" sz="2800" dirty="0"/>
          </a:p>
          <a:p>
            <a:r>
              <a:rPr lang="ru-RU" sz="2800" dirty="0" smtClean="0"/>
              <a:t>Примеры:  </a:t>
            </a:r>
            <a:endParaRPr lang="ru-RU" sz="2800" dirty="0"/>
          </a:p>
          <a:p>
            <a:r>
              <a:rPr lang="ru-RU" sz="2800" dirty="0"/>
              <a:t>- Если разлил воду – дает тряпку, чтобы вытер.  </a:t>
            </a:r>
          </a:p>
          <a:p>
            <a:r>
              <a:rPr lang="ru-RU" sz="2800" dirty="0"/>
              <a:t>- Если сломал чужую постройку – помогает восстановить.  </a:t>
            </a:r>
          </a:p>
          <a:p>
            <a:endParaRPr lang="ru-RU" sz="2800" dirty="0"/>
          </a:p>
          <a:p>
            <a:pPr algn="ctr"/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r>
              <a:rPr lang="ru-RU" sz="2800" dirty="0"/>
              <a:t>✔ Развивает ответственность.  </a:t>
            </a:r>
          </a:p>
          <a:p>
            <a:r>
              <a:rPr lang="ru-RU" sz="2800" dirty="0"/>
              <a:t>✔ Уменьшает количество конфликтов. </a:t>
            </a:r>
          </a:p>
        </p:txBody>
      </p:sp>
    </p:spTree>
    <p:extLst>
      <p:ext uri="{BB962C8B-B14F-4D97-AF65-F5344CB8AC3E}">
        <p14:creationId xmlns:p14="http://schemas.microsoft.com/office/powerpoint/2010/main" val="34364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557981"/>
            <a:ext cx="10160000" cy="1143000"/>
          </a:xfrm>
        </p:spPr>
        <p:txBody>
          <a:bodyPr/>
          <a:lstStyle/>
          <a:p>
            <a:r>
              <a:rPr lang="ru-RU" dirty="0"/>
              <a:t>Техника  «Позитивное подкрепление»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2605" y="1582341"/>
            <a:ext cx="10323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Суть: </a:t>
            </a:r>
            <a:r>
              <a:rPr lang="ru-RU" sz="2800" dirty="0"/>
              <a:t>Акцент на хорошем поведении, а не на критике плохого. 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Как применять:  </a:t>
            </a:r>
            <a:endParaRPr lang="ru-RU" sz="2800" dirty="0"/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❌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Не бегай</a:t>
            </a:r>
            <a:r>
              <a:rPr lang="ru-RU" sz="2800" dirty="0" smtClean="0"/>
              <a:t>!» </a:t>
            </a:r>
            <a:r>
              <a:rPr lang="ru-RU" sz="2800" dirty="0"/>
              <a:t>→ </a:t>
            </a:r>
            <a:r>
              <a:rPr lang="ru-RU" sz="2800" dirty="0">
                <a:solidFill>
                  <a:srgbClr val="00B050"/>
                </a:solidFill>
              </a:rPr>
              <a:t>✅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Как здорово, что ты идешь спокойно</a:t>
            </a:r>
            <a:r>
              <a:rPr lang="ru-RU" sz="2800" dirty="0" smtClean="0"/>
              <a:t>!» </a:t>
            </a:r>
            <a:endParaRPr lang="ru-RU" sz="2800" dirty="0"/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❌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Хватит кричать</a:t>
            </a:r>
            <a:r>
              <a:rPr lang="ru-RU" sz="2800" dirty="0" smtClean="0"/>
              <a:t>!» </a:t>
            </a:r>
            <a:r>
              <a:rPr lang="ru-RU" sz="2800" dirty="0"/>
              <a:t>→ </a:t>
            </a:r>
            <a:r>
              <a:rPr lang="ru-RU" sz="2800" dirty="0">
                <a:solidFill>
                  <a:srgbClr val="00B050"/>
                </a:solidFill>
              </a:rPr>
              <a:t>✅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Мне нравится, как ты сейчас говоришь тихо</a:t>
            </a:r>
            <a:r>
              <a:rPr lang="ru-RU" sz="2800" dirty="0" smtClean="0"/>
              <a:t>».  </a:t>
            </a:r>
            <a:endParaRPr lang="ru-RU" sz="2800" dirty="0"/>
          </a:p>
          <a:p>
            <a:pPr algn="ctr"/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pPr algn="just"/>
            <a:r>
              <a:rPr lang="ru-RU" sz="2800" dirty="0"/>
              <a:t>✔ Мотивирует повторять желаемое поведение.  </a:t>
            </a:r>
          </a:p>
          <a:p>
            <a:pPr algn="just"/>
            <a:r>
              <a:rPr lang="ru-RU" sz="2800" dirty="0"/>
              <a:t>✔ Создает позитивную атмосферу. </a:t>
            </a:r>
          </a:p>
        </p:txBody>
      </p:sp>
    </p:spTree>
    <p:extLst>
      <p:ext uri="{BB962C8B-B14F-4D97-AF65-F5344CB8AC3E}">
        <p14:creationId xmlns:p14="http://schemas.microsoft.com/office/powerpoint/2010/main" val="4662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Техника «Совместное решение проблемы»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6348" y="1720840"/>
            <a:ext cx="101911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Суть: </a:t>
            </a:r>
            <a:r>
              <a:rPr lang="ru-RU" sz="2800" dirty="0"/>
              <a:t>Вместо навязывания правил – обсуждение с детьми, как поступить. 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Пример:  </a:t>
            </a:r>
            <a:endParaRPr lang="ru-RU" sz="2800" dirty="0"/>
          </a:p>
          <a:p>
            <a:pPr algn="just"/>
            <a:r>
              <a:rPr lang="ru-RU" sz="2800" dirty="0"/>
              <a:t>- </a:t>
            </a:r>
            <a:r>
              <a:rPr lang="ru-RU" sz="2800" dirty="0" smtClean="0"/>
              <a:t>«</a:t>
            </a:r>
            <a:r>
              <a:rPr lang="ru-RU" sz="2800" dirty="0"/>
              <a:t>Ребята, у нас одна кукла, а играть хотят двое. Как нам быть</a:t>
            </a:r>
            <a:r>
              <a:rPr lang="ru-RU" sz="2800" dirty="0" smtClean="0"/>
              <a:t>?» </a:t>
            </a:r>
            <a:endParaRPr lang="ru-RU" sz="2800" dirty="0"/>
          </a:p>
          <a:p>
            <a:pPr algn="just"/>
            <a:r>
              <a:rPr lang="ru-RU" sz="2800" dirty="0"/>
              <a:t>- </a:t>
            </a:r>
            <a:r>
              <a:rPr lang="ru-RU" sz="2800" dirty="0" smtClean="0"/>
              <a:t>«</a:t>
            </a:r>
            <a:r>
              <a:rPr lang="ru-RU" sz="2800" dirty="0"/>
              <a:t>Кто-то сломал домик. Как можно его починить</a:t>
            </a:r>
            <a:r>
              <a:rPr lang="ru-RU" sz="2800" dirty="0" smtClean="0"/>
              <a:t>?»  </a:t>
            </a:r>
            <a:endParaRPr lang="ru-RU" sz="2800" dirty="0"/>
          </a:p>
          <a:p>
            <a:pPr algn="just"/>
            <a:endParaRPr lang="ru-RU" sz="2800" dirty="0"/>
          </a:p>
          <a:p>
            <a:pPr algn="ctr"/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pPr algn="just"/>
            <a:r>
              <a:rPr lang="ru-RU" sz="2800" dirty="0"/>
              <a:t>✔ Развивает навыки переговоров.  </a:t>
            </a:r>
          </a:p>
          <a:p>
            <a:pPr algn="just"/>
            <a:r>
              <a:rPr lang="ru-RU" sz="2800" dirty="0"/>
              <a:t>✔ Учит учитывать мнение других. </a:t>
            </a:r>
          </a:p>
        </p:txBody>
      </p:sp>
    </p:spTree>
    <p:extLst>
      <p:ext uri="{BB962C8B-B14F-4D97-AF65-F5344CB8AC3E}">
        <p14:creationId xmlns:p14="http://schemas.microsoft.com/office/powerpoint/2010/main" val="37237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154" y="602226"/>
            <a:ext cx="10160000" cy="916858"/>
          </a:xfrm>
        </p:spPr>
        <p:txBody>
          <a:bodyPr/>
          <a:lstStyle/>
          <a:p>
            <a:r>
              <a:rPr lang="ru-RU" dirty="0"/>
              <a:t>Техника «Ритуалы и предсказуемость»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Суть: </a:t>
            </a:r>
            <a:r>
              <a:rPr lang="ru-RU" sz="2800" dirty="0"/>
              <a:t>Четкие алгоритмы помогают детям чувствовать себя в безопасности.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Примеры:  </a:t>
            </a:r>
          </a:p>
          <a:p>
            <a:pPr marL="0" indent="0" algn="just">
              <a:buNone/>
            </a:pPr>
            <a:r>
              <a:rPr lang="ru-RU" sz="2800" dirty="0" smtClean="0"/>
              <a:t>- </a:t>
            </a:r>
            <a:r>
              <a:rPr lang="ru-RU" sz="2800" dirty="0"/>
              <a:t>Утренний круг: </a:t>
            </a:r>
            <a:r>
              <a:rPr lang="ru-RU" sz="2800" dirty="0" smtClean="0"/>
              <a:t>«</a:t>
            </a:r>
            <a:r>
              <a:rPr lang="ru-RU" sz="2800" dirty="0"/>
              <a:t>Что хорошего случилось вчера</a:t>
            </a:r>
            <a:r>
              <a:rPr lang="ru-RU" sz="2800" dirty="0" smtClean="0"/>
              <a:t>?»  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- Ритуал прощания: </a:t>
            </a:r>
            <a:r>
              <a:rPr lang="ru-RU" sz="2800" dirty="0" smtClean="0"/>
              <a:t>«</a:t>
            </a:r>
            <a:r>
              <a:rPr lang="ru-RU" sz="2800" dirty="0"/>
              <a:t>Помашем ручкой родителям</a:t>
            </a:r>
            <a:r>
              <a:rPr lang="ru-RU" sz="2800" dirty="0" smtClean="0"/>
              <a:t>!» 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pPr marL="0" indent="0" algn="just">
              <a:buNone/>
            </a:pPr>
            <a:r>
              <a:rPr lang="ru-RU" sz="2800" dirty="0"/>
              <a:t>✔ Снижает тревожность.  </a:t>
            </a:r>
          </a:p>
          <a:p>
            <a:pPr marL="0" indent="0" algn="just">
              <a:buNone/>
            </a:pPr>
            <a:r>
              <a:rPr lang="ru-RU" sz="2800" dirty="0"/>
              <a:t>✔ Формирует дисциплину без давления.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6549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2679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142" y="838201"/>
            <a:ext cx="10160000" cy="287839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Эти техники позволяют:  </a:t>
            </a:r>
          </a:p>
          <a:p>
            <a:pPr marL="0" indent="0" algn="just">
              <a:buNone/>
            </a:pPr>
            <a:r>
              <a:rPr lang="ru-RU" dirty="0"/>
              <a:t>- избегать авторитарного стиля,  </a:t>
            </a:r>
          </a:p>
          <a:p>
            <a:pPr marL="0" indent="0" algn="just">
              <a:buNone/>
            </a:pPr>
            <a:r>
              <a:rPr lang="ru-RU" dirty="0"/>
              <a:t>- развивать эмоциональный интеллект детей,  </a:t>
            </a:r>
          </a:p>
          <a:p>
            <a:pPr marL="0" indent="0" algn="just">
              <a:buNone/>
            </a:pPr>
            <a:r>
              <a:rPr lang="ru-RU" dirty="0"/>
              <a:t>- создавать комфортную среду для индивидуализации обучения.  </a:t>
            </a:r>
          </a:p>
          <a:p>
            <a:pPr marL="0" indent="0" algn="ctr">
              <a:buNone/>
            </a:pPr>
            <a:r>
              <a:rPr lang="ru-RU" u="sng" dirty="0" smtClean="0"/>
              <a:t>Практическое задание:  </a:t>
            </a:r>
            <a:endParaRPr lang="ru-RU" u="sng" dirty="0"/>
          </a:p>
          <a:p>
            <a:pPr algn="just"/>
            <a:r>
              <a:rPr lang="ru-RU" dirty="0"/>
              <a:t>1. Выберите 2 техники и опробуйте их в течение недели.  </a:t>
            </a:r>
          </a:p>
          <a:p>
            <a:pPr algn="just"/>
            <a:r>
              <a:rPr lang="ru-RU" dirty="0"/>
              <a:t>2. Зафиксируйте, как изменилось поведение детей. 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9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705464"/>
            <a:ext cx="10160000" cy="902110"/>
          </a:xfrm>
        </p:spPr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</a:rPr>
              <a:t>Дополнительные </a:t>
            </a:r>
            <a:r>
              <a:rPr lang="ru-RU" sz="3600" b="1" dirty="0" smtClean="0">
                <a:solidFill>
                  <a:srgbClr val="000000"/>
                </a:solidFill>
              </a:rPr>
              <a:t>материалы  </a:t>
            </a:r>
            <a:r>
              <a:rPr lang="ru-RU" b="1" dirty="0">
                <a:solidFill>
                  <a:srgbClr val="000000"/>
                </a:solidFill>
              </a:rPr>
              <a:t/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</a:rPr>
              <a:t> Игры на развитие эмоционального интеллекта («Что я чувствую?», «Угадай настроение» и др.).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</a:rPr>
              <a:t>Книга </a:t>
            </a:r>
            <a:r>
              <a:rPr lang="ru-RU" dirty="0">
                <a:solidFill>
                  <a:srgbClr val="000000"/>
                </a:solidFill>
              </a:rPr>
              <a:t>«Общение с ребенком. Тренинг взаимодействия» (Ю. </a:t>
            </a:r>
            <a:r>
              <a:rPr lang="ru-RU" dirty="0" err="1">
                <a:solidFill>
                  <a:srgbClr val="000000"/>
                </a:solidFill>
              </a:rPr>
              <a:t>Гиппенрейтер</a:t>
            </a:r>
            <a:r>
              <a:rPr lang="ru-RU" dirty="0">
                <a:solidFill>
                  <a:srgbClr val="000000"/>
                </a:solidFill>
              </a:rPr>
              <a:t>).  </a:t>
            </a:r>
          </a:p>
          <a:p>
            <a:pPr lvl="0" algn="just"/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0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47" y="462116"/>
            <a:ext cx="10663084" cy="703006"/>
          </a:xfrm>
        </p:spPr>
        <p:txBody>
          <a:bodyPr/>
          <a:lstStyle/>
          <a:p>
            <a:r>
              <a:rPr lang="ru-RU" sz="4000" b="1" dirty="0"/>
              <a:t> </a:t>
            </a:r>
            <a:r>
              <a:rPr lang="ru-RU" sz="2400" b="1" dirty="0" smtClean="0"/>
              <a:t>Потребность </a:t>
            </a:r>
            <a:r>
              <a:rPr lang="ru-RU" sz="2400" b="1" dirty="0"/>
              <a:t>в личностно-ориентированном общении и </a:t>
            </a:r>
            <a:r>
              <a:rPr lang="ru-RU" sz="2400" b="1" dirty="0" smtClean="0"/>
              <a:t>взаимодействии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412" y="990600"/>
            <a:ext cx="10420555" cy="3950110"/>
          </a:xfrm>
        </p:spPr>
        <p:txBody>
          <a:bodyPr/>
          <a:lstStyle/>
          <a:p>
            <a:pPr algn="just"/>
            <a:r>
              <a:rPr lang="ru-RU" sz="2000" b="1" dirty="0"/>
              <a:t>Потребность в индивидуальном внимании </a:t>
            </a:r>
            <a:r>
              <a:rPr lang="ru-RU" sz="2000" dirty="0"/>
              <a:t>– современные дошкольники остро чувствуют, когда взрослый обращается к ним лично, а не формально, что укрепляет их доверие и мотивацию к взаимодействию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b="1" dirty="0"/>
              <a:t>Важность эмоционального контакта </a:t>
            </a:r>
            <a:r>
              <a:rPr lang="ru-RU" sz="2000" dirty="0"/>
              <a:t>– дети лучше воспринимают информацию и учатся сотрудничать, когда общение строится на </a:t>
            </a:r>
            <a:r>
              <a:rPr lang="ru-RU" sz="2000" dirty="0" err="1"/>
              <a:t>эмпатии</a:t>
            </a:r>
            <a:r>
              <a:rPr lang="ru-RU" sz="2000" dirty="0"/>
              <a:t>, поддержке и искренней заинтересованности в их переживаниях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b="1" dirty="0"/>
              <a:t>Стремление к признанию своей уникальности </a:t>
            </a:r>
            <a:r>
              <a:rPr lang="ru-RU" sz="2000" dirty="0"/>
              <a:t>– ребёнку важно, чтобы его интересы, мнения и особенности замечали и учитывали, а не сравнивали с другими, что развивает уверенность в себе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b="1" dirty="0"/>
              <a:t>Гибкость в коммуникации </a:t>
            </a:r>
            <a:r>
              <a:rPr lang="ru-RU" sz="2000" dirty="0"/>
              <a:t>– в зависимости от темперамента и характера ребёнка (интроверт/экстраверт, тревожный/импульсивный) стиль общения должен адаптироваться, чтобы не вызывать стресс или сопротивление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b="1" dirty="0"/>
              <a:t>Развитие через диалог, а не указания </a:t>
            </a:r>
            <a:r>
              <a:rPr lang="ru-RU" sz="2000" dirty="0"/>
              <a:t>– дошкольники активнее включаются в деятельность, если взрослый не просто даёт инструкции, а обсуждает, задаёт вопросы и предлагает выбор, поддерживая их автономность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b="1" dirty="0"/>
              <a:t>Это основа для формирования здоровой самооценки, познавательной активности и социальных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717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897" y="484238"/>
            <a:ext cx="10160000" cy="1143000"/>
          </a:xfrm>
        </p:spPr>
        <p:txBody>
          <a:bodyPr/>
          <a:lstStyle/>
          <a:p>
            <a:r>
              <a:rPr lang="ru-RU" sz="3600" dirty="0"/>
              <a:t>Применение техники "Я-высказывание"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общении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645" y="1605116"/>
            <a:ext cx="10160000" cy="4114800"/>
          </a:xfrm>
        </p:spPr>
        <p:txBody>
          <a:bodyPr/>
          <a:lstStyle/>
          <a:p>
            <a:pPr algn="just"/>
            <a:r>
              <a:rPr lang="ru-RU" dirty="0" smtClean="0"/>
              <a:t>"</a:t>
            </a:r>
            <a:r>
              <a:rPr lang="ru-RU" dirty="0"/>
              <a:t>Я-высказывание</a:t>
            </a:r>
            <a:r>
              <a:rPr lang="ru-RU" dirty="0" smtClean="0"/>
              <a:t>" </a:t>
            </a:r>
            <a:r>
              <a:rPr lang="ru-RU" dirty="0"/>
              <a:t>– это способ коммуникации, при котором взрослый выражает свои чувства и мысли </a:t>
            </a:r>
            <a:r>
              <a:rPr lang="ru-RU" i="1" u="sng" dirty="0"/>
              <a:t>без обвинений, оценивания или давления на ребенка. </a:t>
            </a:r>
            <a:endParaRPr lang="ru-RU" i="1" u="sng" dirty="0" smtClean="0"/>
          </a:p>
          <a:p>
            <a:pPr marL="0" indent="633413" algn="just">
              <a:buNone/>
            </a:pPr>
            <a:r>
              <a:rPr lang="ru-RU" dirty="0" smtClean="0"/>
              <a:t>Это </a:t>
            </a:r>
            <a:r>
              <a:rPr lang="ru-RU" dirty="0"/>
              <a:t>помогает:  </a:t>
            </a:r>
          </a:p>
          <a:p>
            <a:pPr marL="0" indent="0">
              <a:buNone/>
            </a:pPr>
            <a:r>
              <a:rPr lang="ru-RU" dirty="0"/>
              <a:t>- снизить конфликтность,  </a:t>
            </a:r>
          </a:p>
          <a:p>
            <a:pPr marL="0" indent="0">
              <a:buNone/>
            </a:pPr>
            <a:r>
              <a:rPr lang="ru-RU" dirty="0"/>
              <a:t>- сохранить доверительные отношения,  </a:t>
            </a:r>
          </a:p>
          <a:p>
            <a:pPr marL="0" indent="0">
              <a:buNone/>
            </a:pPr>
            <a:r>
              <a:rPr lang="ru-RU" dirty="0"/>
              <a:t>- научить детей осознавать последствия своих действий. </a:t>
            </a:r>
          </a:p>
        </p:txBody>
      </p:sp>
    </p:spTree>
    <p:extLst>
      <p:ext uri="{BB962C8B-B14F-4D97-AF65-F5344CB8AC3E}">
        <p14:creationId xmlns:p14="http://schemas.microsoft.com/office/powerpoint/2010/main" val="6870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r="3737"/>
          <a:stretch/>
        </p:blipFill>
        <p:spPr bwMode="auto">
          <a:xfrm>
            <a:off x="1371599" y="487055"/>
            <a:ext cx="10191136" cy="6002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068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754626"/>
          </a:xfrm>
        </p:spPr>
        <p:txBody>
          <a:bodyPr/>
          <a:lstStyle/>
          <a:p>
            <a:r>
              <a:rPr lang="ru-RU" dirty="0"/>
              <a:t>Структура "Я-высказывания"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137" y="867697"/>
            <a:ext cx="10160000" cy="11675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2C847A"/>
                </a:solidFill>
              </a:rPr>
              <a:t>Формула</a:t>
            </a:r>
            <a:r>
              <a:rPr lang="ru-RU" sz="3600" b="1" dirty="0">
                <a:solidFill>
                  <a:srgbClr val="2C847A"/>
                </a:solidFill>
              </a:rPr>
              <a:t>:  </a:t>
            </a:r>
            <a:r>
              <a:rPr lang="ru-RU" sz="3600" b="1" dirty="0" smtClean="0">
                <a:solidFill>
                  <a:srgbClr val="2C847A"/>
                </a:solidFill>
              </a:rPr>
              <a:t>"</a:t>
            </a:r>
            <a:r>
              <a:rPr lang="ru-RU" sz="3600" b="1" dirty="0">
                <a:solidFill>
                  <a:srgbClr val="2C847A"/>
                </a:solidFill>
              </a:rPr>
              <a:t>Я чувствую… + Когда ты… + Потому что… + Я хочу</a:t>
            </a:r>
            <a:r>
              <a:rPr lang="ru-RU" sz="3600" b="1" dirty="0" smtClean="0">
                <a:solidFill>
                  <a:srgbClr val="2C847A"/>
                </a:solidFill>
              </a:rPr>
              <a:t>…"  </a:t>
            </a:r>
            <a:endParaRPr lang="ru-RU" sz="3600" b="1" dirty="0">
              <a:solidFill>
                <a:srgbClr val="2C847A"/>
              </a:solidFill>
            </a:endParaRPr>
          </a:p>
          <a:p>
            <a:pPr marL="0" indent="0" algn="ctr">
              <a:buNone/>
            </a:pPr>
            <a:r>
              <a:rPr lang="ru-RU" sz="2800" dirty="0" smtClean="0"/>
              <a:t>Примеры компонентов:  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- </a:t>
            </a:r>
            <a:r>
              <a:rPr lang="ru-RU" sz="2800" u="sng" dirty="0" smtClean="0"/>
              <a:t>Чувство</a:t>
            </a:r>
            <a:r>
              <a:rPr lang="ru-RU" sz="2800" dirty="0" smtClean="0"/>
              <a:t>: </a:t>
            </a:r>
            <a:r>
              <a:rPr lang="ru-RU" sz="2800" dirty="0"/>
              <a:t>"Я расстраиваюсь", "Я волнуюсь", "Мне приятно".  </a:t>
            </a:r>
          </a:p>
          <a:p>
            <a:pPr marL="0" indent="0" algn="just">
              <a:buNone/>
            </a:pPr>
            <a:r>
              <a:rPr lang="ru-RU" sz="2800" dirty="0"/>
              <a:t>- </a:t>
            </a:r>
            <a:r>
              <a:rPr lang="ru-RU" sz="2800" u="sng" dirty="0" smtClean="0"/>
              <a:t>Конкретное </a:t>
            </a:r>
            <a:r>
              <a:rPr lang="ru-RU" sz="2800" u="sng" dirty="0"/>
              <a:t>действие </a:t>
            </a:r>
            <a:r>
              <a:rPr lang="ru-RU" sz="2800" u="sng" dirty="0" smtClean="0"/>
              <a:t>ребенка</a:t>
            </a:r>
            <a:r>
              <a:rPr lang="ru-RU" sz="2800" dirty="0" smtClean="0"/>
              <a:t>: </a:t>
            </a:r>
            <a:r>
              <a:rPr lang="ru-RU" sz="2800" dirty="0"/>
              <a:t>"Когда ты разбрасываешь игрушки", "Когда ты меня перебиваешь".  </a:t>
            </a:r>
          </a:p>
          <a:p>
            <a:pPr marL="0" indent="0" algn="just">
              <a:buNone/>
            </a:pPr>
            <a:r>
              <a:rPr lang="ru-RU" sz="2800" dirty="0"/>
              <a:t>- </a:t>
            </a:r>
            <a:r>
              <a:rPr lang="ru-RU" sz="2800" u="sng" dirty="0" smtClean="0"/>
              <a:t>Причина</a:t>
            </a:r>
            <a:r>
              <a:rPr lang="ru-RU" sz="2800" dirty="0" smtClean="0"/>
              <a:t>: </a:t>
            </a:r>
            <a:r>
              <a:rPr lang="ru-RU" sz="2800" dirty="0"/>
              <a:t>"Потому что кто-то может наступить и упасть", "Потому что я забываю, что хотела сказать".  </a:t>
            </a:r>
          </a:p>
          <a:p>
            <a:pPr marL="0" indent="0" algn="just">
              <a:buNone/>
            </a:pPr>
            <a:r>
              <a:rPr lang="ru-RU" sz="2800" dirty="0"/>
              <a:t>- </a:t>
            </a:r>
            <a:r>
              <a:rPr lang="ru-RU" sz="2800" u="sng" dirty="0" smtClean="0"/>
              <a:t>Предложение решения</a:t>
            </a:r>
            <a:r>
              <a:rPr lang="ru-RU" sz="2800" dirty="0" smtClean="0"/>
              <a:t>: </a:t>
            </a:r>
            <a:r>
              <a:rPr lang="ru-RU" sz="2800" dirty="0"/>
              <a:t>"Давай уберем их </a:t>
            </a:r>
            <a:r>
              <a:rPr lang="ru-RU" sz="2800" dirty="0" smtClean="0"/>
              <a:t>вместе", "</a:t>
            </a:r>
            <a:r>
              <a:rPr lang="ru-RU" sz="2800" dirty="0"/>
              <a:t>Пожалуйста, дождись своей очереди". </a:t>
            </a:r>
          </a:p>
        </p:txBody>
      </p:sp>
    </p:spTree>
    <p:extLst>
      <p:ext uri="{BB962C8B-B14F-4D97-AF65-F5344CB8AC3E}">
        <p14:creationId xmlns:p14="http://schemas.microsoft.com/office/powerpoint/2010/main" val="8781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646471"/>
            <a:ext cx="10160000" cy="902110"/>
          </a:xfrm>
        </p:spPr>
        <p:txBody>
          <a:bodyPr/>
          <a:lstStyle/>
          <a:p>
            <a:r>
              <a:rPr lang="ru-RU" sz="4000" dirty="0"/>
              <a:t>Примеры использования в разных ситуациях  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897" y="1383890"/>
            <a:ext cx="10160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Ситуация </a:t>
            </a:r>
            <a:r>
              <a:rPr lang="ru-RU" dirty="0"/>
              <a:t>1: Ребенок отказывается убирать </a:t>
            </a:r>
            <a:r>
              <a:rPr lang="ru-RU" dirty="0" smtClean="0"/>
              <a:t>игрушки  </a:t>
            </a:r>
            <a:endParaRPr lang="ru-RU" dirty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❌</a:t>
            </a:r>
            <a:r>
              <a:rPr lang="ru-RU" dirty="0" smtClean="0"/>
              <a:t> Обычная реакция:  "</a:t>
            </a:r>
            <a:r>
              <a:rPr lang="ru-RU" dirty="0"/>
              <a:t>Ты опять не убрал кубики! Сколько можно повторять?"  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✅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Я-высказывание</a:t>
            </a:r>
            <a:r>
              <a:rPr lang="ru-RU" dirty="0" smtClean="0"/>
              <a:t>":  "</a:t>
            </a:r>
            <a:r>
              <a:rPr lang="ru-RU" dirty="0"/>
              <a:t>Я расстраиваюсь, когда вижу кубики на полу, потому что кто-то может споткнуться. Давай сложим их в коробку вместе</a:t>
            </a:r>
            <a:r>
              <a:rPr lang="ru-RU" dirty="0" smtClean="0"/>
              <a:t>!" </a:t>
            </a:r>
          </a:p>
          <a:p>
            <a:pPr marL="0" indent="0" algn="just">
              <a:buNone/>
            </a:pPr>
            <a:r>
              <a:rPr lang="ru-RU" sz="2800" b="1" i="1" dirty="0" smtClean="0"/>
              <a:t>Эффект:  </a:t>
            </a:r>
            <a:endParaRPr lang="ru-RU" sz="2800" b="1" i="1" dirty="0"/>
          </a:p>
          <a:p>
            <a:pPr algn="just"/>
            <a:r>
              <a:rPr lang="ru-RU" sz="2800" dirty="0" smtClean="0"/>
              <a:t>Ребенок </a:t>
            </a:r>
            <a:r>
              <a:rPr lang="ru-RU" sz="2800" dirty="0"/>
              <a:t>понимает последствия, а не чувствует себя виноватым.  </a:t>
            </a:r>
          </a:p>
          <a:p>
            <a:pPr algn="just"/>
            <a:r>
              <a:rPr lang="ru-RU" sz="2800" dirty="0" smtClean="0"/>
              <a:t>Предложение </a:t>
            </a:r>
            <a:r>
              <a:rPr lang="ru-RU" sz="2800" dirty="0"/>
              <a:t>совместного действия снижает сопротивление. </a:t>
            </a:r>
          </a:p>
        </p:txBody>
      </p:sp>
    </p:spTree>
    <p:extLst>
      <p:ext uri="{BB962C8B-B14F-4D97-AF65-F5344CB8AC3E}">
        <p14:creationId xmlns:p14="http://schemas.microsoft.com/office/powerpoint/2010/main" val="1212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49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528482"/>
            <a:ext cx="10160000" cy="99060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Ситуация 2: Ребенок перебивает во время </a:t>
            </a:r>
            <a:r>
              <a:rPr lang="ru-RU" dirty="0" smtClean="0"/>
              <a:t>рассказа</a:t>
            </a:r>
            <a:endParaRPr lang="ru-RU" dirty="0"/>
          </a:p>
          <a:p>
            <a:pPr marL="0" indent="0" algn="just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❌</a:t>
            </a:r>
            <a:r>
              <a:rPr lang="ru-RU" dirty="0" smtClean="0"/>
              <a:t> Обычная реакция:  "</a:t>
            </a:r>
            <a:r>
              <a:rPr lang="ru-RU" dirty="0"/>
              <a:t>Не мешай! Ты всегда лезешь без очереди!"  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✅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Я-высказывание</a:t>
            </a:r>
            <a:r>
              <a:rPr lang="ru-RU" dirty="0" smtClean="0"/>
              <a:t>":  "</a:t>
            </a:r>
            <a:r>
              <a:rPr lang="ru-RU" dirty="0"/>
              <a:t>Я теряю мысль, когда меня перебивают. Пожалуйста, подними руку, и я сразу услышу твой вопрос</a:t>
            </a:r>
            <a:r>
              <a:rPr lang="ru-RU" dirty="0" smtClean="0"/>
              <a:t>".  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Эффект:</a:t>
            </a:r>
            <a:endParaRPr lang="ru-RU" b="1" i="1" dirty="0"/>
          </a:p>
          <a:p>
            <a:pPr marL="0" indent="0">
              <a:buNone/>
            </a:pPr>
            <a:r>
              <a:rPr lang="ru-RU" dirty="0"/>
              <a:t>- Объясняет, почему важно не перебивать.  </a:t>
            </a:r>
          </a:p>
          <a:p>
            <a:pPr marL="0" indent="0">
              <a:buNone/>
            </a:pPr>
            <a:r>
              <a:rPr lang="ru-RU" dirty="0"/>
              <a:t>- Дает альтернативу (поднятие руки). </a:t>
            </a:r>
          </a:p>
        </p:txBody>
      </p:sp>
    </p:spTree>
    <p:extLst>
      <p:ext uri="{BB962C8B-B14F-4D97-AF65-F5344CB8AC3E}">
        <p14:creationId xmlns:p14="http://schemas.microsoft.com/office/powerpoint/2010/main" val="25613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4006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167" y="749710"/>
            <a:ext cx="101600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Ситуация </a:t>
            </a:r>
            <a:r>
              <a:rPr lang="ru-RU" dirty="0"/>
              <a:t>3: Ребенок толкается в </a:t>
            </a:r>
            <a:r>
              <a:rPr lang="ru-RU" dirty="0" smtClean="0"/>
              <a:t>очереди </a:t>
            </a:r>
            <a:endParaRPr lang="ru-RU" dirty="0"/>
          </a:p>
          <a:p>
            <a:pPr algn="just"/>
            <a:r>
              <a:rPr lang="ru-RU" dirty="0">
                <a:solidFill>
                  <a:srgbClr val="C00000"/>
                </a:solidFill>
              </a:rPr>
              <a:t>❌ </a:t>
            </a:r>
            <a:r>
              <a:rPr lang="ru-RU" dirty="0" smtClean="0"/>
              <a:t>Обычная реакция:   "</a:t>
            </a:r>
            <a:r>
              <a:rPr lang="ru-RU" dirty="0"/>
              <a:t>Прекрати толкаться! Ты невоспитанный!"  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✅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Я-высказывание</a:t>
            </a:r>
            <a:r>
              <a:rPr lang="ru-RU" dirty="0" smtClean="0"/>
              <a:t>":  "</a:t>
            </a:r>
            <a:r>
              <a:rPr lang="ru-RU" dirty="0"/>
              <a:t>Я волнуюсь, когда ты толкаешь детей, потому что они могут упасть. Давай встанем аккуратно, чтобы всем было удобно</a:t>
            </a:r>
            <a:r>
              <a:rPr lang="ru-RU" dirty="0" smtClean="0"/>
              <a:t>". 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Эффект:  </a:t>
            </a:r>
            <a:endParaRPr lang="ru-RU" b="1" i="1" dirty="0"/>
          </a:p>
          <a:p>
            <a:pPr marL="0" indent="0" algn="just">
              <a:buNone/>
            </a:pPr>
            <a:r>
              <a:rPr lang="ru-RU" dirty="0"/>
              <a:t>- Смещает акцент с "ты плохой" на "я беспокоюсь за других".  </a:t>
            </a:r>
          </a:p>
          <a:p>
            <a:pPr marL="0" indent="0">
              <a:buNone/>
            </a:pPr>
            <a:r>
              <a:rPr lang="ru-RU" dirty="0"/>
              <a:t>- Предлагает конструктивное решение. </a:t>
            </a:r>
          </a:p>
        </p:txBody>
      </p:sp>
    </p:spTree>
    <p:extLst>
      <p:ext uri="{BB962C8B-B14F-4D97-AF65-F5344CB8AC3E}">
        <p14:creationId xmlns:p14="http://schemas.microsoft.com/office/powerpoint/2010/main" val="2822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1575</Words>
  <Application>Microsoft Office PowerPoint</Application>
  <PresentationFormat>Произвольный</PresentationFormat>
  <Paragraphs>176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Тетрадь</vt:lpstr>
      <vt:lpstr>Презентация PowerPoint</vt:lpstr>
      <vt:lpstr>Современные дети</vt:lpstr>
      <vt:lpstr> Потребность в личностно-ориентированном общении и взаимодействии </vt:lpstr>
      <vt:lpstr>Применение техники "Я-высказывание"  в общении </vt:lpstr>
      <vt:lpstr>Презентация PowerPoint</vt:lpstr>
      <vt:lpstr>Структура "Я-высказывания"   </vt:lpstr>
      <vt:lpstr>Примеры использования в разных ситуациях   </vt:lpstr>
      <vt:lpstr>Презентация PowerPoint</vt:lpstr>
      <vt:lpstr>Презентация PowerPoint</vt:lpstr>
      <vt:lpstr>Как научить детей использовать "Я-высказывания"  </vt:lpstr>
      <vt:lpstr>Ошибки, которых стоит избегать  </vt:lpstr>
      <vt:lpstr>Преимущества техники </vt:lpstr>
      <vt:lpstr>Метод трёх «О» для решения конфликтных ситуаций с детьми и не только</vt:lpstr>
      <vt:lpstr>Помимо «Я-высказываний», существует множество других методов, которые помогают педагогу выстраивать доверительные отношения, предотвращать конфликты и поддерживать личностно-ориентированный подход во взаимодействии и общении. </vt:lpstr>
      <vt:lpstr>Активное слушание</vt:lpstr>
      <vt:lpstr>Техника «Открытые вопросы»  </vt:lpstr>
      <vt:lpstr>Метод «Выбор без выбора»   </vt:lpstr>
      <vt:lpstr>Техника «Параллельный разговор»   </vt:lpstr>
      <vt:lpstr>«Тайм-аут» (Пауза для саморегуляции)   </vt:lpstr>
      <vt:lpstr>Техника «Сопереживающее отражение»  </vt:lpstr>
      <vt:lpstr>Метод «Естественных последствий» </vt:lpstr>
      <vt:lpstr>Техника  «Позитивное подкрепление»  </vt:lpstr>
      <vt:lpstr>Техника «Совместное решение проблемы»  </vt:lpstr>
      <vt:lpstr>Техника «Ритуалы и предсказуемость»   </vt:lpstr>
      <vt:lpstr>Презентация PowerPoint</vt:lpstr>
      <vt:lpstr>Дополнительные материалы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UNO-GIRO1</dc:creator>
  <cp:lastModifiedBy>ACER</cp:lastModifiedBy>
  <cp:revision>100</cp:revision>
  <dcterms:created xsi:type="dcterms:W3CDTF">2022-11-03T12:15:23Z</dcterms:created>
  <dcterms:modified xsi:type="dcterms:W3CDTF">2025-12-08T11:52:52Z</dcterms:modified>
</cp:coreProperties>
</file>