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262626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4B270288-D17F-48B9-94EA-FAC363EB11B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A27561DA-048C-4634-A92B-3126AA216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5099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0288-D17F-48B9-94EA-FAC363EB11B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61DA-048C-4634-A92B-3126AA216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314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0288-D17F-48B9-94EA-FAC363EB11B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61DA-048C-4634-A92B-3126AA216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60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0288-D17F-48B9-94EA-FAC363EB11B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61DA-048C-4634-A92B-3126AA216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944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0288-D17F-48B9-94EA-FAC363EB11B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61DA-048C-4634-A92B-3126AA216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335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0288-D17F-48B9-94EA-FAC363EB11B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61DA-048C-4634-A92B-3126AA216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719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0288-D17F-48B9-94EA-FAC363EB11B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61DA-048C-4634-A92B-3126AA216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896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0288-D17F-48B9-94EA-FAC363EB11B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61DA-048C-4634-A92B-3126AA216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272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0288-D17F-48B9-94EA-FAC363EB11B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61DA-048C-4634-A92B-3126AA216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132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0288-D17F-48B9-94EA-FAC363EB11B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A27561DA-048C-4634-A92B-3126AA216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014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4B270288-D17F-48B9-94EA-FAC363EB11B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A27561DA-048C-4634-A92B-3126AA216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4144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4B270288-D17F-48B9-94EA-FAC363EB11B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A27561DA-048C-4634-A92B-3126AA216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053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4320" y="1993053"/>
            <a:ext cx="11262359" cy="1658198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</a:pPr>
            <a:r>
              <a:rPr lang="ru-RU" sz="3600" b="1" kern="0" dirty="0">
                <a:solidFill>
                  <a:srgbClr val="365F91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Кейс-метод</a:t>
            </a:r>
            <a:r>
              <a:rPr lang="ru-RU" sz="3600" b="1" kern="0" dirty="0">
                <a:solidFill>
                  <a:srgbClr val="365F91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/>
            </a:r>
            <a:br>
              <a:rPr lang="ru-RU" sz="3600" b="1" kern="0" dirty="0">
                <a:solidFill>
                  <a:srgbClr val="365F91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r>
              <a:rPr lang="ru-RU" sz="3600" b="1" kern="0" dirty="0">
                <a:solidFill>
                  <a:srgbClr val="365F91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Конфликты и пути их преодоления в системе </a:t>
            </a:r>
            <a:r>
              <a:rPr lang="ru-RU" sz="3600" b="1" kern="0" dirty="0" smtClean="0">
                <a:solidFill>
                  <a:srgbClr val="365F91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/>
            </a:r>
            <a:br>
              <a:rPr lang="ru-RU" sz="3600" b="1" kern="0" dirty="0" smtClean="0">
                <a:solidFill>
                  <a:srgbClr val="365F91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r>
              <a:rPr lang="ru-RU" sz="3600" b="1" kern="0" dirty="0" smtClean="0">
                <a:solidFill>
                  <a:srgbClr val="365F91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«</a:t>
            </a:r>
            <a:r>
              <a:rPr lang="ru-RU" sz="3600" b="1" kern="0" dirty="0">
                <a:solidFill>
                  <a:srgbClr val="365F91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педагог – ребенок – родитель»</a:t>
            </a:r>
            <a:r>
              <a:rPr lang="ru-RU" sz="3600" b="1" kern="0" dirty="0">
                <a:solidFill>
                  <a:srgbClr val="365F91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/>
            </a:r>
            <a:br>
              <a:rPr lang="ru-RU" sz="3600" b="1" kern="0" dirty="0">
                <a:solidFill>
                  <a:srgbClr val="365F91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6274" y="3855720"/>
            <a:ext cx="10753725" cy="3766185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Цель кейса: научить педагогов и родителей анализировать конфликтные ситуации, видеть позиции сторон, находить стратегии выхода и пути к сотрудничеству.</a:t>
            </a:r>
            <a:endParaRPr lang="ru-RU" sz="18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609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66452"/>
            <a:ext cx="12192000" cy="6591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</a:pPr>
            <a:r>
              <a:rPr lang="ru-RU" sz="2400" b="1" kern="0" dirty="0">
                <a:solidFill>
                  <a:srgbClr val="365F91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Структура кейса</a:t>
            </a:r>
            <a:endParaRPr lang="ru-RU" sz="2400" b="1" kern="0" dirty="0">
              <a:solidFill>
                <a:srgbClr val="365F91"/>
              </a:solidFill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2400" b="1" dirty="0">
                <a:solidFill>
                  <a:srgbClr val="4F81BD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Шаг 1. Описание ситуаций (примеры кейсов)</a:t>
            </a:r>
            <a:endParaRPr lang="ru-RU" sz="2000" b="1" dirty="0">
              <a:solidFill>
                <a:srgbClr val="4F81BD"/>
              </a:solidFill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24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Ситуация 1. «Обиженный ученик» – Ребенок жалуется родителям: «Учительница на меня накричала и сказала, что я ленивый». Родители приходят в школу возмущенные, требуют объяснений. Учитель считает, что ребенок действительно не выполняет задания и мешает на уроках.</a:t>
            </a:r>
            <a:endParaRPr lang="ru-RU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24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Ситуация 2. «Несогласие родителей» – Учитель рекомендует ребенку посещать дополнительные коррекционные занятия по развитию речи. Родители категорически против: «С нашим ребенком всё в порядке, это вы не умеете объяснять!».</a:t>
            </a:r>
            <a:endParaRPr lang="ru-RU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24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Ситуация 3. «Игрушка в садике» – В детском саду один ребенок забрал у другого игрушку. Воспитатель сделал замечание. Родители «обиженного» ребенка пишут жалобу, что педагог не уделяет внимания их сыну.</a:t>
            </a:r>
            <a:endParaRPr lang="ru-RU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24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Ситуация 4. «Оценка в журнале» – Подросток получает «двойку» за домашнее задание. Дома говорит, что «учитель придирается». Родители приходят в школу требовать пересмотра оценки. Учитель уверен, что оценка объективна.</a:t>
            </a:r>
            <a:endParaRPr lang="ru-RU" dirty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9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723" y="672125"/>
            <a:ext cx="10795819" cy="4446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2400" b="1" dirty="0">
                <a:solidFill>
                  <a:srgbClr val="4F81BD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Шаг 2. Анализ ситуации</a:t>
            </a:r>
            <a:endParaRPr lang="ru-RU" sz="2000" b="1" dirty="0">
              <a:solidFill>
                <a:srgbClr val="4F81BD"/>
              </a:solidFill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Для каждой ситуации участники отвечают на вопросы:</a:t>
            </a:r>
            <a:endParaRPr lang="ru-RU" sz="20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Кто участники конфликта?</a:t>
            </a:r>
            <a:endParaRPr lang="ru-RU" sz="20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В чем состоит проблема для каждой стороны?</a:t>
            </a:r>
            <a:endParaRPr lang="ru-RU" sz="20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Какие эмоции испытывают участники?</a:t>
            </a:r>
            <a:endParaRPr lang="ru-RU" sz="20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Какие возможные пути решения?</a:t>
            </a:r>
            <a:endParaRPr lang="ru-RU" sz="20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Какое решение наиболее конструктивно?</a:t>
            </a:r>
            <a:endParaRPr lang="ru-RU" sz="2000" dirty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70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1526844"/>
              </p:ext>
            </p:extLst>
          </p:nvPr>
        </p:nvGraphicFramePr>
        <p:xfrm>
          <a:off x="218931" y="1326005"/>
          <a:ext cx="11870588" cy="841248"/>
        </p:xfrm>
        <a:graphic>
          <a:graphicData uri="http://schemas.openxmlformats.org/drawingml/2006/table">
            <a:tbl>
              <a:tblPr firstRow="1" firstCol="1" bandRow="1"/>
              <a:tblGrid>
                <a:gridCol w="1964588">
                  <a:extLst>
                    <a:ext uri="{9D8B030D-6E8A-4147-A177-3AD203B41FA5}">
                      <a16:colId xmlns:a16="http://schemas.microsoft.com/office/drawing/2014/main" val="812474738"/>
                    </a:ext>
                  </a:extLst>
                </a:gridCol>
                <a:gridCol w="2890684">
                  <a:extLst>
                    <a:ext uri="{9D8B030D-6E8A-4147-A177-3AD203B41FA5}">
                      <a16:colId xmlns:a16="http://schemas.microsoft.com/office/drawing/2014/main" val="3608788390"/>
                    </a:ext>
                  </a:extLst>
                </a:gridCol>
                <a:gridCol w="3156155">
                  <a:extLst>
                    <a:ext uri="{9D8B030D-6E8A-4147-A177-3AD203B41FA5}">
                      <a16:colId xmlns:a16="http://schemas.microsoft.com/office/drawing/2014/main" val="8592497"/>
                    </a:ext>
                  </a:extLst>
                </a:gridCol>
                <a:gridCol w="3859161">
                  <a:extLst>
                    <a:ext uri="{9D8B030D-6E8A-4147-A177-3AD203B41FA5}">
                      <a16:colId xmlns:a16="http://schemas.microsoft.com/office/drawing/2014/main" val="501503443"/>
                    </a:ext>
                  </a:extLst>
                </a:gridCol>
              </a:tblGrid>
              <a:tr h="60520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Участники конфликта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Позиции сторон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Эмоции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Возможные решения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8158486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719108" y="117989"/>
            <a:ext cx="8870234" cy="1208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30053"/>
              </p:ext>
            </p:extLst>
          </p:nvPr>
        </p:nvGraphicFramePr>
        <p:xfrm>
          <a:off x="218931" y="2288683"/>
          <a:ext cx="11870588" cy="2944368"/>
        </p:xfrm>
        <a:graphic>
          <a:graphicData uri="http://schemas.openxmlformats.org/drawingml/2006/table">
            <a:tbl>
              <a:tblPr firstRow="1" firstCol="1" bandRow="1"/>
              <a:tblGrid>
                <a:gridCol w="2123412">
                  <a:extLst>
                    <a:ext uri="{9D8B030D-6E8A-4147-A177-3AD203B41FA5}">
                      <a16:colId xmlns:a16="http://schemas.microsoft.com/office/drawing/2014/main" val="3865071075"/>
                    </a:ext>
                  </a:extLst>
                </a:gridCol>
                <a:gridCol w="3009928">
                  <a:extLst>
                    <a:ext uri="{9D8B030D-6E8A-4147-A177-3AD203B41FA5}">
                      <a16:colId xmlns:a16="http://schemas.microsoft.com/office/drawing/2014/main" val="1802095170"/>
                    </a:ext>
                  </a:extLst>
                </a:gridCol>
                <a:gridCol w="3337433">
                  <a:extLst>
                    <a:ext uri="{9D8B030D-6E8A-4147-A177-3AD203B41FA5}">
                      <a16:colId xmlns:a16="http://schemas.microsoft.com/office/drawing/2014/main" val="2351648631"/>
                    </a:ext>
                  </a:extLst>
                </a:gridCol>
                <a:gridCol w="3399815">
                  <a:extLst>
                    <a:ext uri="{9D8B030D-6E8A-4147-A177-3AD203B41FA5}">
                      <a16:colId xmlns:a16="http://schemas.microsoft.com/office/drawing/2014/main" val="8217729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Педагог, ребенок, родители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Учитель: ребенок не выполняет задания</a:t>
                      </a:r>
                      <a:br>
                        <a:rPr lang="ru-RU" sz="2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</a:b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Ребенок: считает, что его обидели</a:t>
                      </a:r>
                      <a:br>
                        <a:rPr lang="ru-RU" sz="2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</a:b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Родители: переживают за справедливость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Учитель – раздражение</a:t>
                      </a:r>
                      <a:br>
                        <a:rPr lang="ru-RU" sz="2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</a:b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Ребенок – обида</a:t>
                      </a:r>
                      <a:br>
                        <a:rPr lang="ru-RU" sz="2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</a:b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Родители – возмущение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Разговор с ребенком без ярлыков; встреча педагог-родители для обсуждения; поиск совместного решения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8180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799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3458" y="636735"/>
            <a:ext cx="11415252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2800" b="1" dirty="0">
                <a:solidFill>
                  <a:srgbClr val="4F81BD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Шаг 3. Поиск решений</a:t>
            </a:r>
            <a:endParaRPr lang="ru-RU" sz="2400" b="1" dirty="0">
              <a:solidFill>
                <a:srgbClr val="4F81BD"/>
              </a:solidFill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Возможные стратегии:</a:t>
            </a:r>
            <a:endParaRPr lang="ru-RU" sz="20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Педагог – ребенок: активное слушание, использование «я-высказываний».(я переживаю, когда задания не выполнены, вместо Ты- ленивый!)</a:t>
            </a:r>
            <a:endParaRPr lang="ru-RU" sz="20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Педагог – родитель: позиция партнерства, приведение фактов, приглашение к совместному поиску решения.</a:t>
            </a:r>
            <a:endParaRPr lang="ru-RU" sz="20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Родитель – ребенок: доверительный разговор, поддержка, обучение ребенка навыкам самоконтроля.</a:t>
            </a:r>
            <a:endParaRPr lang="ru-RU" sz="2000" dirty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18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723" y="291629"/>
            <a:ext cx="1151849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228600" algn="l"/>
              </a:tabLst>
            </a:pPr>
            <a:r>
              <a:rPr lang="ru-RU" sz="32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«Лестница решений» </a:t>
            </a:r>
            <a:endParaRPr lang="ru-RU" sz="3200" dirty="0" smtClean="0"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228600" algn="l"/>
              </a:tabLst>
            </a:pPr>
            <a:r>
              <a:rPr lang="ru-RU" sz="3200" dirty="0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Шаги </a:t>
            </a:r>
            <a:r>
              <a:rPr lang="ru-RU" sz="32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выхода из конфликта: конфликт → обсуждение → компромисс → сотрудничество.</a:t>
            </a:r>
            <a:endParaRPr lang="ru-RU" sz="2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Каждая группа рисует «лестницу»: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 ступень – конфликт;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 ступень – обсуждение;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 ступень – поиск компромисса;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 ступень – 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сотрудничество.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Применить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 кейсу и показать, как шаг за шагом можно подняться по этой лестнице.</a:t>
            </a: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80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974" y="368301"/>
            <a:ext cx="11665974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32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«Я-высказывания» </a:t>
            </a:r>
            <a:r>
              <a:rPr lang="ru-RU" sz="3200" dirty="0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–перестроить </a:t>
            </a:r>
            <a:r>
              <a:rPr lang="ru-RU" sz="32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обвинения в конструктивную форму.</a:t>
            </a:r>
            <a:endParaRPr lang="ru-RU" sz="2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Предлагается 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переписать 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фразы: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«Ты опять плохо себя вел в садике!»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«Ты довел воспитателя!»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«Ты никогда не слушаешься!»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0941" y="4671868"/>
            <a:ext cx="10795819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Пример 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«Я переживаю, когда ты не слушаешь воспитателя, потому что хочу, чтобы у тебя были друзья».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«Мне важно, чтобы ты делал то, о чём просит воспитатель».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210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471101"/>
      </a:dk2>
      <a:lt2>
        <a:srgbClr val="E7E8E2"/>
      </a:lt2>
      <a:accent1>
        <a:srgbClr val="A6B727"/>
      </a:accent1>
      <a:accent2>
        <a:srgbClr val="F04304"/>
      </a:accent2>
      <a:accent3>
        <a:srgbClr val="EF8606"/>
      </a:accent3>
      <a:accent4>
        <a:srgbClr val="F2C100"/>
      </a:accent4>
      <a:accent5>
        <a:srgbClr val="A65001"/>
      </a:accent5>
      <a:accent6>
        <a:srgbClr val="BA9585"/>
      </a:accent6>
      <a:hlink>
        <a:srgbClr val="00B0F0"/>
      </a:hlink>
      <a:folHlink>
        <a:srgbClr val="7F7F7F"/>
      </a:folHlink>
    </a:clrScheme>
    <a:fontScheme name="Метрополи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3A8A2BB7-7C5E-4EB2-B1F1-CFFF0F57E77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Метрополия</Template>
  <TotalTime>21</TotalTime>
  <Words>505</Words>
  <Application>Microsoft Office PowerPoint</Application>
  <PresentationFormat>Широкоэкранный</PresentationFormat>
  <Paragraphs>44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MS Gothic</vt:lpstr>
      <vt:lpstr>Arial</vt:lpstr>
      <vt:lpstr>Calibri</vt:lpstr>
      <vt:lpstr>Calibri Light</vt:lpstr>
      <vt:lpstr>Cambria</vt:lpstr>
      <vt:lpstr>MS Mincho</vt:lpstr>
      <vt:lpstr>Symbol</vt:lpstr>
      <vt:lpstr>Times New Roman</vt:lpstr>
      <vt:lpstr>Метрополия</vt:lpstr>
      <vt:lpstr>Кейс-метод Конфликты и пути их преодоления в системе  «педагог – ребенок – родитель»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Кейс-метод Конфликты и пути их преодоления в системе  «педагог – ребенок – родитель» </dc:title>
  <dc:creator>UNO-GIRO1</dc:creator>
  <cp:lastModifiedBy>UNO-GIRO1</cp:lastModifiedBy>
  <cp:revision>3</cp:revision>
  <dcterms:created xsi:type="dcterms:W3CDTF">2025-09-22T11:17:03Z</dcterms:created>
  <dcterms:modified xsi:type="dcterms:W3CDTF">2025-09-22T11:38:51Z</dcterms:modified>
</cp:coreProperties>
</file>