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28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94BD9-F276-4922-82A0-79FABF0F98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939053-3E99-4D3B-B019-35403C7259ED}">
      <dgm:prSet custT="1"/>
      <dgm:spPr/>
      <dgm:t>
        <a:bodyPr/>
        <a:lstStyle/>
        <a:p>
          <a:pPr marL="0" indent="0"/>
          <a:r>
            <a:rPr lang="ru-RU" sz="2000" dirty="0" smtClean="0">
              <a:effectLst/>
              <a:latin typeface="Times New Roman"/>
              <a:ea typeface="Calibri"/>
            </a:rPr>
            <a:t>Изучить учебно-методическую и психолого-педагогическую литературу по данной проблематике.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28B6D-D6A1-4F2C-BF62-7924240845F3}" type="parTrans" cxnId="{C83C77D0-7126-4786-B1E0-E3E70D3AF3E4}">
      <dgm:prSet/>
      <dgm:spPr/>
      <dgm:t>
        <a:bodyPr/>
        <a:lstStyle/>
        <a:p>
          <a:endParaRPr lang="ru-RU"/>
        </a:p>
      </dgm:t>
    </dgm:pt>
    <dgm:pt modelId="{948DE23A-8B62-471D-A505-722F55B0D163}" type="sibTrans" cxnId="{C83C77D0-7126-4786-B1E0-E3E70D3AF3E4}">
      <dgm:prSet/>
      <dgm:spPr/>
      <dgm:t>
        <a:bodyPr/>
        <a:lstStyle/>
        <a:p>
          <a:endParaRPr lang="ru-RU"/>
        </a:p>
      </dgm:t>
    </dgm:pt>
    <dgm:pt modelId="{33422127-5A49-4249-A17C-77897CA01328}">
      <dgm:prSet custT="1"/>
      <dgm:spPr/>
      <dgm:t>
        <a:bodyPr/>
        <a:lstStyle/>
        <a:p>
          <a:r>
            <a:rPr lang="ru-RU" sz="2000" b="1" dirty="0" smtClean="0">
              <a:effectLst/>
              <a:latin typeface="Times New Roman"/>
              <a:ea typeface="Calibri"/>
            </a:rPr>
            <a:t>Раскрыть сущность понятия «нейрогимнастика» и роль в активизации познавательной деятельности младших школьников.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05457-8A27-4893-B4B8-23AF945E45D0}" type="parTrans" cxnId="{59224326-651D-4085-BD61-5E2778FBBE53}">
      <dgm:prSet/>
      <dgm:spPr/>
      <dgm:t>
        <a:bodyPr/>
        <a:lstStyle/>
        <a:p>
          <a:endParaRPr lang="ru-RU"/>
        </a:p>
      </dgm:t>
    </dgm:pt>
    <dgm:pt modelId="{F17C9978-6906-4758-AE14-E448A3B90578}" type="sibTrans" cxnId="{59224326-651D-4085-BD61-5E2778FBBE53}">
      <dgm:prSet/>
      <dgm:spPr/>
      <dgm:t>
        <a:bodyPr/>
        <a:lstStyle/>
        <a:p>
          <a:endParaRPr lang="ru-RU"/>
        </a:p>
      </dgm:t>
    </dgm:pt>
    <dgm:pt modelId="{D42875BF-103F-4CBC-B787-D48D9CF5B4BF}">
      <dgm:prSet custT="1"/>
      <dgm:spPr/>
      <dgm:t>
        <a:bodyPr/>
        <a:lstStyle/>
        <a:p>
          <a:r>
            <a:rPr lang="ru-RU" sz="2000" dirty="0" smtClean="0">
              <a:effectLst/>
              <a:latin typeface="Times New Roman"/>
              <a:ea typeface="Calibri"/>
            </a:rPr>
            <a:t>Разработать сборник нейроупражнений.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787DF-C159-400A-85CA-6529A503E105}" type="parTrans" cxnId="{F220D4AB-9FD2-467C-AF42-F34B49EAA011}">
      <dgm:prSet/>
      <dgm:spPr/>
      <dgm:t>
        <a:bodyPr/>
        <a:lstStyle/>
        <a:p>
          <a:endParaRPr lang="ru-RU"/>
        </a:p>
      </dgm:t>
    </dgm:pt>
    <dgm:pt modelId="{7F749B0F-D413-48DB-8C87-07CBE0C76558}" type="sibTrans" cxnId="{F220D4AB-9FD2-467C-AF42-F34B49EAA011}">
      <dgm:prSet/>
      <dgm:spPr/>
      <dgm:t>
        <a:bodyPr/>
        <a:lstStyle/>
        <a:p>
          <a:endParaRPr lang="ru-RU"/>
        </a:p>
      </dgm:t>
    </dgm:pt>
    <dgm:pt modelId="{7978E3CF-48EA-4C72-8467-905F465065F1}" type="pres">
      <dgm:prSet presAssocID="{A2794BD9-F276-4922-82A0-79FABF0F982F}" presName="Name0" presStyleCnt="0">
        <dgm:presLayoutVars>
          <dgm:dir/>
          <dgm:resizeHandles val="exact"/>
        </dgm:presLayoutVars>
      </dgm:prSet>
      <dgm:spPr/>
    </dgm:pt>
    <dgm:pt modelId="{D119E33A-FE10-4F69-A149-F87B5FE0EA05}" type="pres">
      <dgm:prSet presAssocID="{70939053-3E99-4D3B-B019-35403C7259ED}" presName="node" presStyleLbl="node1" presStyleIdx="0" presStyleCnt="3" custScaleX="150879" custScaleY="123972" custLinFactNeighborX="17572" custLinFactNeighborY="-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2921C-8971-4F54-A350-FAC0CE662F41}" type="pres">
      <dgm:prSet presAssocID="{948DE23A-8B62-471D-A505-722F55B0D16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FE219ED-26BF-46DB-86DF-6EAB447D471F}" type="pres">
      <dgm:prSet presAssocID="{948DE23A-8B62-471D-A505-722F55B0D16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1E133DE-33D9-45BF-8785-FAAD6A5526A3}" type="pres">
      <dgm:prSet presAssocID="{33422127-5A49-4249-A17C-77897CA01328}" presName="node" presStyleLbl="node1" presStyleIdx="1" presStyleCnt="3" custScaleX="233473" custScaleY="12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2DD57-968D-4A89-9846-AA4C66705BF2}" type="pres">
      <dgm:prSet presAssocID="{F17C9978-6906-4758-AE14-E448A3B9057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B122136-1236-47FE-93A6-49168F44F95B}" type="pres">
      <dgm:prSet presAssocID="{F17C9978-6906-4758-AE14-E448A3B9057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2041273-E393-437B-BF4D-06E4C8C03E18}" type="pres">
      <dgm:prSet presAssocID="{D42875BF-103F-4CBC-B787-D48D9CF5B4BF}" presName="node" presStyleLbl="node1" presStyleIdx="2" presStyleCnt="3" custScaleX="152230" custScaleY="125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C77D0-7126-4786-B1E0-E3E70D3AF3E4}" srcId="{A2794BD9-F276-4922-82A0-79FABF0F982F}" destId="{70939053-3E99-4D3B-B019-35403C7259ED}" srcOrd="0" destOrd="0" parTransId="{E9828B6D-D6A1-4F2C-BF62-7924240845F3}" sibTransId="{948DE23A-8B62-471D-A505-722F55B0D163}"/>
    <dgm:cxn modelId="{3EF0DF96-B5B0-41E1-8BA0-C097D83CFC9D}" type="presOf" srcId="{D42875BF-103F-4CBC-B787-D48D9CF5B4BF}" destId="{A2041273-E393-437B-BF4D-06E4C8C03E18}" srcOrd="0" destOrd="0" presId="urn:microsoft.com/office/officeart/2005/8/layout/process1"/>
    <dgm:cxn modelId="{9FA5F297-4ED2-46DE-AB60-24697EF309B7}" type="presOf" srcId="{948DE23A-8B62-471D-A505-722F55B0D163}" destId="{3CF2921C-8971-4F54-A350-FAC0CE662F41}" srcOrd="0" destOrd="0" presId="urn:microsoft.com/office/officeart/2005/8/layout/process1"/>
    <dgm:cxn modelId="{F08A75EB-69E6-4DFD-9FA8-067BF7E3038D}" type="presOf" srcId="{948DE23A-8B62-471D-A505-722F55B0D163}" destId="{5FE219ED-26BF-46DB-86DF-6EAB447D471F}" srcOrd="1" destOrd="0" presId="urn:microsoft.com/office/officeart/2005/8/layout/process1"/>
    <dgm:cxn modelId="{4B407B32-EC58-490F-AB13-842C1EA6D4A7}" type="presOf" srcId="{F17C9978-6906-4758-AE14-E448A3B90578}" destId="{02D2DD57-968D-4A89-9846-AA4C66705BF2}" srcOrd="0" destOrd="0" presId="urn:microsoft.com/office/officeart/2005/8/layout/process1"/>
    <dgm:cxn modelId="{59224326-651D-4085-BD61-5E2778FBBE53}" srcId="{A2794BD9-F276-4922-82A0-79FABF0F982F}" destId="{33422127-5A49-4249-A17C-77897CA01328}" srcOrd="1" destOrd="0" parTransId="{47605457-8A27-4893-B4B8-23AF945E45D0}" sibTransId="{F17C9978-6906-4758-AE14-E448A3B90578}"/>
    <dgm:cxn modelId="{A57B8380-4B9A-480E-AABC-6E82D923389C}" type="presOf" srcId="{F17C9978-6906-4758-AE14-E448A3B90578}" destId="{7B122136-1236-47FE-93A6-49168F44F95B}" srcOrd="1" destOrd="0" presId="urn:microsoft.com/office/officeart/2005/8/layout/process1"/>
    <dgm:cxn modelId="{F84E1022-E778-4985-9A9C-C307233C4D28}" type="presOf" srcId="{70939053-3E99-4D3B-B019-35403C7259ED}" destId="{D119E33A-FE10-4F69-A149-F87B5FE0EA05}" srcOrd="0" destOrd="0" presId="urn:microsoft.com/office/officeart/2005/8/layout/process1"/>
    <dgm:cxn modelId="{F220D4AB-9FD2-467C-AF42-F34B49EAA011}" srcId="{A2794BD9-F276-4922-82A0-79FABF0F982F}" destId="{D42875BF-103F-4CBC-B787-D48D9CF5B4BF}" srcOrd="2" destOrd="0" parTransId="{11C787DF-C159-400A-85CA-6529A503E105}" sibTransId="{7F749B0F-D413-48DB-8C87-07CBE0C76558}"/>
    <dgm:cxn modelId="{3741C2B7-C081-4A68-A2C1-2521BFF2FF90}" type="presOf" srcId="{A2794BD9-F276-4922-82A0-79FABF0F982F}" destId="{7978E3CF-48EA-4C72-8467-905F465065F1}" srcOrd="0" destOrd="0" presId="urn:microsoft.com/office/officeart/2005/8/layout/process1"/>
    <dgm:cxn modelId="{495470A0-3418-4C36-9D55-B2B286405600}" type="presOf" srcId="{33422127-5A49-4249-A17C-77897CA01328}" destId="{51E133DE-33D9-45BF-8785-FAAD6A5526A3}" srcOrd="0" destOrd="0" presId="urn:microsoft.com/office/officeart/2005/8/layout/process1"/>
    <dgm:cxn modelId="{33915BDD-928B-4DEC-B76D-E38FD0FA7F7C}" type="presParOf" srcId="{7978E3CF-48EA-4C72-8467-905F465065F1}" destId="{D119E33A-FE10-4F69-A149-F87B5FE0EA05}" srcOrd="0" destOrd="0" presId="urn:microsoft.com/office/officeart/2005/8/layout/process1"/>
    <dgm:cxn modelId="{2F198B5F-E531-4F83-9024-A7CF500E8958}" type="presParOf" srcId="{7978E3CF-48EA-4C72-8467-905F465065F1}" destId="{3CF2921C-8971-4F54-A350-FAC0CE662F41}" srcOrd="1" destOrd="0" presId="urn:microsoft.com/office/officeart/2005/8/layout/process1"/>
    <dgm:cxn modelId="{2DE5BF67-6F27-405A-8E21-9F8E87253FDE}" type="presParOf" srcId="{3CF2921C-8971-4F54-A350-FAC0CE662F41}" destId="{5FE219ED-26BF-46DB-86DF-6EAB447D471F}" srcOrd="0" destOrd="0" presId="urn:microsoft.com/office/officeart/2005/8/layout/process1"/>
    <dgm:cxn modelId="{9198915C-1925-4426-B23E-B6085D439943}" type="presParOf" srcId="{7978E3CF-48EA-4C72-8467-905F465065F1}" destId="{51E133DE-33D9-45BF-8785-FAAD6A5526A3}" srcOrd="2" destOrd="0" presId="urn:microsoft.com/office/officeart/2005/8/layout/process1"/>
    <dgm:cxn modelId="{18E6DD27-EB73-4613-AC3D-1A83B35A2776}" type="presParOf" srcId="{7978E3CF-48EA-4C72-8467-905F465065F1}" destId="{02D2DD57-968D-4A89-9846-AA4C66705BF2}" srcOrd="3" destOrd="0" presId="urn:microsoft.com/office/officeart/2005/8/layout/process1"/>
    <dgm:cxn modelId="{853C4416-02D9-47F2-A6B1-310F0F851C78}" type="presParOf" srcId="{02D2DD57-968D-4A89-9846-AA4C66705BF2}" destId="{7B122136-1236-47FE-93A6-49168F44F95B}" srcOrd="0" destOrd="0" presId="urn:microsoft.com/office/officeart/2005/8/layout/process1"/>
    <dgm:cxn modelId="{1F120F84-9082-4A4D-9FAD-60B7C5B8F0DD}" type="presParOf" srcId="{7978E3CF-48EA-4C72-8467-905F465065F1}" destId="{A2041273-E393-437B-BF4D-06E4C8C03E1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9E33A-FE10-4F69-A149-F87B5FE0EA05}">
      <dsp:nvSpPr>
        <dsp:cNvPr id="0" name=""/>
        <dsp:cNvSpPr/>
      </dsp:nvSpPr>
      <dsp:spPr>
        <a:xfrm>
          <a:off x="101522" y="492698"/>
          <a:ext cx="2049712" cy="300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  <a:latin typeface="Times New Roman"/>
              <a:ea typeface="Calibri"/>
            </a:rPr>
            <a:t>Изучить учебно-методическую и психолого-педагогическую литературу по данной проблематике.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56" y="552732"/>
        <a:ext cx="1929644" cy="2884473"/>
      </dsp:txXfrm>
    </dsp:sp>
    <dsp:sp modelId="{3CF2921C-8971-4F54-A350-FAC0CE662F41}">
      <dsp:nvSpPr>
        <dsp:cNvPr id="0" name=""/>
        <dsp:cNvSpPr/>
      </dsp:nvSpPr>
      <dsp:spPr>
        <a:xfrm rot="23889">
          <a:off x="2263211" y="1835238"/>
          <a:ext cx="237402" cy="336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63212" y="1902373"/>
        <a:ext cx="166181" cy="202147"/>
      </dsp:txXfrm>
    </dsp:sp>
    <dsp:sp modelId="{51E133DE-33D9-45BF-8785-FAAD6A5526A3}">
      <dsp:nvSpPr>
        <dsp:cNvPr id="0" name=""/>
        <dsp:cNvSpPr/>
      </dsp:nvSpPr>
      <dsp:spPr>
        <a:xfrm>
          <a:off x="2599153" y="513953"/>
          <a:ext cx="3171763" cy="300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/>
              <a:ea typeface="Calibri"/>
            </a:rPr>
            <a:t>Раскрыть сущность понятия «нейрогимнастика» и роль в активизации познавательной деятельности младших школьников.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7153" y="601953"/>
        <a:ext cx="2995763" cy="2828541"/>
      </dsp:txXfrm>
    </dsp:sp>
    <dsp:sp modelId="{02D2DD57-968D-4A89-9846-AA4C66705BF2}">
      <dsp:nvSpPr>
        <dsp:cNvPr id="0" name=""/>
        <dsp:cNvSpPr/>
      </dsp:nvSpPr>
      <dsp:spPr>
        <a:xfrm>
          <a:off x="5906768" y="1847768"/>
          <a:ext cx="288005" cy="336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906768" y="1915150"/>
        <a:ext cx="201604" cy="202147"/>
      </dsp:txXfrm>
    </dsp:sp>
    <dsp:sp modelId="{A2041273-E393-437B-BF4D-06E4C8C03E18}">
      <dsp:nvSpPr>
        <dsp:cNvPr id="0" name=""/>
        <dsp:cNvSpPr/>
      </dsp:nvSpPr>
      <dsp:spPr>
        <a:xfrm>
          <a:off x="6314322" y="492698"/>
          <a:ext cx="2068066" cy="30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  <a:latin typeface="Times New Roman"/>
              <a:ea typeface="Calibri"/>
            </a:rPr>
            <a:t>Разработать сборник нейроупражнений.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4894" y="553270"/>
        <a:ext cx="1946922" cy="292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8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3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6E7FC"/>
                </a:solidFill>
              </a:rPr>
              <a:pPr/>
              <a:t>30.10.2024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607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57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6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7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856984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просвещение ПМР</a:t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ГОУ ДПО «Институт развития образования и повышения квалификации»</a:t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      Кафедра дошкольного и начального образования</a:t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Нейрогимнастика как технология активизации</a:t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познавательной деятельности младших школьников</a:t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454265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73016"/>
            <a:ext cx="4608512" cy="2952328"/>
          </a:xfrm>
          <a:prstGeom prst="rect">
            <a:avLst/>
          </a:prstGeom>
          <a:effectLst>
            <a:glow rad="228600">
              <a:srgbClr val="9BBB59">
                <a:satMod val="175000"/>
                <a:alpha val="40000"/>
              </a:srgbClr>
            </a:glow>
          </a:effectLst>
        </p:spPr>
      </p:pic>
      <p:pic>
        <p:nvPicPr>
          <p:cNvPr id="7" name="Рисунок 6" descr="0_ac51b_d2a1327a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54" y="2564904"/>
            <a:ext cx="1584176" cy="1296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2959253"/>
            <a:ext cx="4860032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Выполнила: </a:t>
            </a: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учитель </a:t>
            </a: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начальных классов МОУ</a:t>
            </a: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Грушковская</a:t>
            </a: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ООШ- д/с»</a:t>
            </a: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Палий Мальвина Леонидовна,</a:t>
            </a: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слушатель   ДПОП  ПК «Учитель                           начальных классов организаций  общего образования » </a:t>
            </a:r>
            <a:endParaRPr lang="ru-RU" i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Руководитель-рецензент:</a:t>
            </a:r>
            <a:endParaRPr lang="ru-RU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старший преподаватель     </a:t>
            </a:r>
          </a:p>
          <a:p>
            <a:pPr marL="987425" defTabSz="250825">
              <a:lnSpc>
                <a:spcPct val="115000"/>
              </a:lnSpc>
              <a:spcAft>
                <a:spcPts val="0"/>
              </a:spcAft>
            </a:pPr>
            <a:r>
              <a:rPr lang="ru-RU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Накул</a:t>
            </a: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Валентина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20781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НЕЙРОУПРАЖНЕНИЯ  НА УРОКАХ РУССКОГО ЯЗЫКА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08720"/>
            <a:ext cx="612068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1.Упражнение «Найди букву и раскрась»</a:t>
            </a:r>
          </a:p>
          <a:p>
            <a:pPr>
              <a:lnSpc>
                <a:spcPct val="150000"/>
              </a:lnSpc>
            </a:pPr>
            <a:r>
              <a:rPr lang="ru-RU" dirty="0"/>
              <a:t>2.Упражнение «Лишние буквы»</a:t>
            </a:r>
          </a:p>
          <a:p>
            <a:pPr>
              <a:lnSpc>
                <a:spcPct val="150000"/>
              </a:lnSpc>
            </a:pPr>
            <a:r>
              <a:rPr lang="ru-RU" dirty="0"/>
              <a:t>3.Упражнение «Учим словарные слова»</a:t>
            </a:r>
          </a:p>
          <a:p>
            <a:pPr>
              <a:lnSpc>
                <a:spcPct val="150000"/>
              </a:lnSpc>
            </a:pPr>
            <a:r>
              <a:rPr lang="ru-RU" dirty="0"/>
              <a:t>4.Упражнение «Посчитай буквы и слова»</a:t>
            </a:r>
          </a:p>
          <a:p>
            <a:pPr>
              <a:lnSpc>
                <a:spcPct val="150000"/>
              </a:lnSpc>
            </a:pPr>
            <a:r>
              <a:rPr lang="ru-RU" dirty="0"/>
              <a:t>5.Упражнение «Гусеница»</a:t>
            </a:r>
          </a:p>
          <a:p>
            <a:pPr>
              <a:lnSpc>
                <a:spcPct val="150000"/>
              </a:lnSpc>
            </a:pPr>
            <a:r>
              <a:rPr lang="ru-RU" dirty="0"/>
              <a:t>6.Упражнение «Услышь  букву»</a:t>
            </a:r>
          </a:p>
          <a:p>
            <a:pPr>
              <a:lnSpc>
                <a:spcPct val="150000"/>
              </a:lnSpc>
            </a:pPr>
            <a:r>
              <a:rPr lang="ru-RU" dirty="0"/>
              <a:t>7. Упражнение  «Запоминалочка»</a:t>
            </a:r>
          </a:p>
          <a:p>
            <a:pPr>
              <a:lnSpc>
                <a:spcPct val="150000"/>
              </a:lnSpc>
            </a:pPr>
            <a:r>
              <a:rPr lang="ru-RU" dirty="0"/>
              <a:t>8. Упражнение  «Перепиши без ошибок»</a:t>
            </a:r>
          </a:p>
          <a:p>
            <a:pPr>
              <a:lnSpc>
                <a:spcPct val="150000"/>
              </a:lnSpc>
            </a:pPr>
            <a:r>
              <a:rPr lang="ru-RU" dirty="0"/>
              <a:t>9. Упражнение  «Составь предложение»</a:t>
            </a:r>
          </a:p>
          <a:p>
            <a:pPr>
              <a:lnSpc>
                <a:spcPct val="150000"/>
              </a:lnSpc>
            </a:pPr>
            <a:r>
              <a:rPr lang="ru-RU" dirty="0"/>
              <a:t>10. Упражнение  « Чтение вверх ногами»</a:t>
            </a:r>
          </a:p>
          <a:p>
            <a:pPr>
              <a:lnSpc>
                <a:spcPct val="150000"/>
              </a:lnSpc>
            </a:pPr>
            <a:r>
              <a:rPr lang="ru-RU" dirty="0"/>
              <a:t>11. Упражнение  «Чтение стихотворения под хлопки».</a:t>
            </a:r>
          </a:p>
          <a:p>
            <a:pPr>
              <a:lnSpc>
                <a:spcPct val="150000"/>
              </a:lnSpc>
            </a:pPr>
            <a:r>
              <a:rPr lang="ru-RU" dirty="0"/>
              <a:t>12. Упражнение  «Чтение под стук».</a:t>
            </a:r>
          </a:p>
          <a:p>
            <a:pPr>
              <a:lnSpc>
                <a:spcPct val="150000"/>
              </a:lnSpc>
            </a:pPr>
            <a:r>
              <a:rPr lang="ru-RU" dirty="0"/>
              <a:t>13. Задания для обеих рук.</a:t>
            </a:r>
          </a:p>
        </p:txBody>
      </p:sp>
    </p:spTree>
    <p:extLst>
      <p:ext uri="{BB962C8B-B14F-4D97-AF65-F5344CB8AC3E}">
        <p14:creationId xmlns:p14="http://schemas.microsoft.com/office/powerpoint/2010/main" val="341048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1988"/>
            <a:ext cx="3960440" cy="26550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149" y="332656"/>
            <a:ext cx="4413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1.Упражнение «Найди букву и раскрась»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88858"/>
            <a:ext cx="3816424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91087"/>
            <a:ext cx="410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2.Упражнение </a:t>
            </a:r>
            <a:r>
              <a:rPr lang="ru-RU" dirty="0"/>
              <a:t>«Лишние буквы»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3285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1345" y="3613666"/>
            <a:ext cx="430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3.Упражнение «Учим словарные слова»</a:t>
            </a:r>
          </a:p>
        </p:txBody>
      </p:sp>
    </p:spTree>
    <p:extLst>
      <p:ext uri="{BB962C8B-B14F-4D97-AF65-F5344CB8AC3E}">
        <p14:creationId xmlns:p14="http://schemas.microsoft.com/office/powerpoint/2010/main" val="365964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4744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1.Упражнение «Кулак-ладонь-ребро»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2.Упражнение «Кулак – ладонь»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3. Упражнение «Ухо – нос»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4. Упражнение «Лягушки».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5. Упражнение «Класс – заяц»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6. Упражнение «Колечко».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7. Упражнение «Лабиринты»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8. Упражнение «Назови 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6439" y="260648"/>
            <a:ext cx="77207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Нейроупражнения применяемые на любом уроке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0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7" y="830877"/>
            <a:ext cx="4111801" cy="267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390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«Кулак-ладонь-ребро»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3" y="653774"/>
            <a:ext cx="3770845" cy="20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147990"/>
            <a:ext cx="30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«Класс – заяц»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7" y="4293096"/>
            <a:ext cx="24415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610" y="3638811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«Кулак – ладонь»</a:t>
            </a:r>
          </a:p>
        </p:txBody>
      </p:sp>
      <p:pic>
        <p:nvPicPr>
          <p:cNvPr id="4102" name="Picture 6" descr="D:\фото октябрь 2024\IMG_20241025_122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12" y="3356992"/>
            <a:ext cx="4555860" cy="28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SE\Desktop\dJRhPM7nJ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8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cs typeface="Times New Roman"/>
              </a:rPr>
              <a:t>Заключение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Применяя эти нехитрые упражнения  нам удалось добиться следующих результатов: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Дети стали включаться в учебную деятельность более активно, и, как следствие, начали лучше воспринимать информацию.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У детей стало преобладать произвольное внимание над непроизвольным.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Качество двигательных навыков стало значительно выше, трудности переключения с одного вида движения на другое заметно сократились, они стали лучше координировать свои движения.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При выполнении какого-либо задания дети начали удерживать алгоритм последовательности действий.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Уровень развития коммуникации и речевой деятельности возрос.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Выполнение упражнений доставляет детям удовольствие, заряжает их энергией и позитивом, повысилась работоспособность.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–	Улучшилась внешняя социализация и коммуникация детей (дети с радостью делились новыми навыками со сверстниками, демонстрируя свои новые умения), повысилась их самооценка.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cs typeface="Times New Roman"/>
              </a:rPr>
              <a:t>- Повысилась успеваемость и мотивация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5644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559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804772"/>
            <a:ext cx="6048672" cy="5216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большого объема информации, умение критически мыслить и адаптироваться к изменениям требует от детей высокой познавательной активности. Так вот нейрогимнастика является одним из инструментов, помогающим решить эту задачу. Нейрогимнастика проста и доступна. Упражнения можно выполнять в любое время, выделяя несколько минут в день.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Нейроупражнения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 технология активизации познавательной деятельности, может эффективно включить детей в процесс обучения, сделать его более интересным и увлекательным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Всё это послужило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выбора темы данного проекта:  послужили основанием для выбора темы данного проекта: 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Нейрогимнастика как технология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активизации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познавательной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 младших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школьников»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:\ОФОРМЛЕНИЕ!\images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4011" y="548680"/>
            <a:ext cx="1259635" cy="2448272"/>
          </a:xfrm>
          <a:prstGeom prst="rect">
            <a:avLst/>
          </a:prstGeom>
          <a:noFill/>
        </p:spPr>
      </p:pic>
      <p:pic>
        <p:nvPicPr>
          <p:cNvPr id="7" name="Рисунок 6" descr="эжд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9" r="47996"/>
          <a:stretch>
            <a:fillRect/>
          </a:stretch>
        </p:blipFill>
        <p:spPr>
          <a:xfrm>
            <a:off x="7524328" y="3717032"/>
            <a:ext cx="1343476" cy="29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531"/>
            <a:ext cx="6428036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en-US" sz="2000" b="1" dirty="0">
                <a:latin typeface="Candara"/>
              </a:rPr>
              <a:t> </a:t>
            </a:r>
            <a:r>
              <a:rPr lang="ru-RU" sz="2000" b="1" dirty="0">
                <a:latin typeface="Times New Roman"/>
                <a:ea typeface="Calibri"/>
              </a:rPr>
              <a:t>теоретическое обоснование и практическая реализация педагогических условий активизации познавательной деятельности  младших школьников посредством нейроупражнений</a:t>
            </a:r>
            <a:r>
              <a:rPr lang="ru-RU" sz="2000" b="1" dirty="0" smtClean="0">
                <a:latin typeface="Times New Roman"/>
                <a:ea typeface="Calibri"/>
              </a:rPr>
              <a:t>.</a:t>
            </a:r>
          </a:p>
          <a:p>
            <a:pPr marL="274320"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1451565"/>
              </p:ext>
            </p:extLst>
          </p:nvPr>
        </p:nvGraphicFramePr>
        <p:xfrm>
          <a:off x="0" y="2593854"/>
          <a:ext cx="83884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5530" y="260648"/>
            <a:ext cx="2210246" cy="18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85293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Предполагаемые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результаты: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повышение уровня познавательной активности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младших школьников на уроках.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Продукт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проектной деятельности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сборник нейроупражнений.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0466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Объект: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учебно-познавательная</a:t>
            </a:r>
            <a:r>
              <a:rPr lang="ru-RU" sz="2400" spc="5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деятельность</a:t>
            </a:r>
            <a:r>
              <a:rPr lang="ru-RU" sz="2400" spc="5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детей</a:t>
            </a:r>
            <a:r>
              <a:rPr lang="ru-RU" sz="2400" spc="-335" dirty="0">
                <a:latin typeface="Times New Roman"/>
                <a:ea typeface="Times New Roman"/>
              </a:rPr>
              <a:t>     </a:t>
            </a:r>
            <a:r>
              <a:rPr lang="ru-RU" sz="2400" dirty="0">
                <a:latin typeface="Times New Roman"/>
                <a:ea typeface="Times New Roman"/>
              </a:rPr>
              <a:t>младшего</a:t>
            </a:r>
            <a:r>
              <a:rPr lang="ru-RU" sz="2400" spc="-2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школьного возраста.</a:t>
            </a:r>
            <a:endParaRPr lang="ru-RU" dirty="0"/>
          </a:p>
        </p:txBody>
      </p:sp>
      <p:pic>
        <p:nvPicPr>
          <p:cNvPr id="4" name="Рисунок 3" descr="0_ac51b_d2a1327a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0" y="-19713"/>
            <a:ext cx="1543922" cy="2224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399823"/>
            <a:ext cx="705678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Предмет: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педагогические условия  активизации</a:t>
            </a:r>
            <a:r>
              <a:rPr lang="ru-RU" sz="24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учебно- познавательной</a:t>
            </a:r>
            <a:r>
              <a:rPr lang="ru-RU" sz="24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sz="24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детей</a:t>
            </a:r>
            <a:r>
              <a:rPr lang="ru-RU" sz="24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младшего школьного</a:t>
            </a:r>
            <a:r>
              <a:rPr lang="ru-RU" sz="24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возраста посредством использования нейроупражнений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3" descr="ae185f90add57edd6b06ab1e156cdf42_97a2f979c46166c2deb737187a3be82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890" y="1399823"/>
            <a:ext cx="1607110" cy="202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8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96" y="692696"/>
            <a:ext cx="8568952" cy="444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проекта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проектом мы изучили: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/>
                <a:ea typeface="Calibri"/>
              </a:rPr>
              <a:t>Понятие </a:t>
            </a:r>
            <a:r>
              <a:rPr lang="ru-RU" sz="2000" b="1" dirty="0">
                <a:latin typeface="Times New Roman"/>
                <a:ea typeface="Calibri"/>
              </a:rPr>
              <a:t>познавательная активность в развитии детей </a:t>
            </a:r>
            <a:r>
              <a:rPr lang="ru-RU" sz="2000" b="1" dirty="0" smtClean="0">
                <a:latin typeface="Times New Roman"/>
                <a:ea typeface="Calibri"/>
              </a:rPr>
              <a:t>младшего возраста в трудах  </a:t>
            </a:r>
            <a:r>
              <a:rPr lang="ru-RU" sz="2000" b="1" dirty="0">
                <a:latin typeface="Times New Roman"/>
                <a:ea typeface="Times New Roman"/>
              </a:rPr>
              <a:t>В.В. Давыдова </a:t>
            </a:r>
            <a:r>
              <a:rPr lang="ru-RU" sz="2000" b="1" dirty="0" smtClean="0">
                <a:latin typeface="Times New Roman"/>
                <a:ea typeface="Times New Roman"/>
              </a:rPr>
              <a:t>и  </a:t>
            </a:r>
            <a:r>
              <a:rPr lang="ru-RU" sz="2000" b="1" dirty="0">
                <a:latin typeface="Times New Roman"/>
                <a:ea typeface="Times New Roman"/>
              </a:rPr>
              <a:t>А.Н. </a:t>
            </a:r>
            <a:r>
              <a:rPr lang="ru-RU" sz="2000" b="1" dirty="0" smtClean="0">
                <a:latin typeface="Times New Roman"/>
                <a:ea typeface="Times New Roman"/>
              </a:rPr>
              <a:t>Леонтьева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>
                <a:latin typeface="Times New Roman"/>
                <a:ea typeface="Times New Roman"/>
              </a:rPr>
              <a:t>Сущность понятия «нейрогимнастика</a:t>
            </a:r>
            <a:r>
              <a:rPr lang="ru-RU" sz="2000" b="1" dirty="0" smtClean="0">
                <a:latin typeface="Times New Roman"/>
                <a:ea typeface="Times New Roman"/>
              </a:rPr>
              <a:t>» в трудах американских ученных  Пола </a:t>
            </a:r>
            <a:r>
              <a:rPr lang="ru-RU" sz="2000" b="1" dirty="0">
                <a:latin typeface="Times New Roman"/>
                <a:ea typeface="Times New Roman"/>
              </a:rPr>
              <a:t>и </a:t>
            </a:r>
            <a:r>
              <a:rPr lang="ru-RU" sz="2000" b="1" dirty="0" smtClean="0">
                <a:latin typeface="Times New Roman"/>
                <a:ea typeface="Times New Roman"/>
              </a:rPr>
              <a:t>Гейла  </a:t>
            </a:r>
            <a:r>
              <a:rPr lang="ru-RU" sz="2000" b="1" dirty="0" err="1" smtClean="0">
                <a:latin typeface="Times New Roman"/>
                <a:ea typeface="Times New Roman"/>
              </a:rPr>
              <a:t>Деннисона</a:t>
            </a:r>
            <a:endParaRPr lang="ru-RU" sz="2000" b="1" dirty="0" smtClean="0">
              <a:latin typeface="Times New Roman"/>
              <a:ea typeface="Times New Roman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Роль нейрогимнастики   в активизации познавательной деятельности </a:t>
            </a: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8695" y="116632"/>
            <a:ext cx="1694563" cy="1872208"/>
          </a:xfrm>
          <a:prstGeom prst="rect">
            <a:avLst/>
          </a:prstGeom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4887699"/>
            <a:ext cx="3503329" cy="19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585" y="1628800"/>
            <a:ext cx="87129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>
              <a:solidFill>
                <a:srgbClr val="073E87"/>
              </a:solidFill>
              <a:latin typeface="Candara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ПРОДУКТ ПРОЕКТА «СБОРНИК НЕЙРОУПРАЖНЕНИЙ»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Ожидаемые результаты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после систематического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выполнения нейроупражнений у детей :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улучшение восприятия и памяти;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повышение организованности;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улучшение математических навыков;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снятие умственной усталости;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улучшение речи;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концентрация внимания;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снятие напряжения с шеи, плеч и спины;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улучшение координации рук и глаз;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улучшение почерка;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повышение скорости чтения и письма и др.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450215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105327-ya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530120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97626"/>
            <a:ext cx="4332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проекта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59291"/>
            <a:ext cx="655272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Раскрыли содержание работы по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активизации познавательной деятельности  младших школьников посредством нейроупражнений.</a:t>
            </a:r>
          </a:p>
          <a:p>
            <a:pPr lvl="0" indent="450215" algn="just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 descr="bo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98" y="304676"/>
            <a:ext cx="1133872" cy="1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9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44850"/>
            <a:ext cx="7840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«Сборник нейроупражнений»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171" y="1196752"/>
            <a:ext cx="7551619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Включает в себя: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Нейроупражнения на уроках математики 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Нейроупражнения на уроках русского языка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Нейроупражнения применяемые на любом уроке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о октябрь 2024\IMG_20241025_12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927655"/>
            <a:ext cx="3583019" cy="25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НЕЙРОУПРАЖНЕНИЯ    НА УРОКАХ МАТЕМАТИКИ</a:t>
            </a:r>
            <a:endParaRPr lang="ru-RU" sz="2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772" y="670630"/>
            <a:ext cx="5958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1.Упражнение «Назови фигуру»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2.Упражнение «Назови цифру и выполни движение»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3.Упражнение «Покажи направление»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4.Упражнение «Хлопок»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5.Упражнение «Таблица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Шульте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6.Упражнение «Соображай - ка»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7.Упражнение «Счёт и хлопок»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8.Упражнение «Письмо цифр в воздухе»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9.Упражнение «Рисуем фигуры двумя руками»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10.Упражнение «Запрещённое число»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11.Упражнение «Ряды чисел»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12.Упражнение «Цветное действие»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40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3661"/>
            <a:ext cx="432048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372" y="3284984"/>
            <a:ext cx="36685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Упражнение «Назови цифру и выполни движение»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 – дотронься до носа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 – дотронься до ушей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2 1 1 2 1 2 1 2 2 1 2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1 2 1 2 1 1 2 1 2 2 1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2 1 2 1 1 2 1 2 2 1 2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D:\фото октябрь 2024\IMG_20241025_122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28" y="223661"/>
            <a:ext cx="3630335" cy="30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октябрь 2024\IMG_20241025_122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60" y="3393147"/>
            <a:ext cx="3528392" cy="29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5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2398</TotalTime>
  <Words>523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4_Эркер</vt:lpstr>
      <vt:lpstr>Министерство просвещение ПМР ГОУ ДПО «Институт развития образования и повышения квалификации»        Кафедра дошкольного и начального образования   ПРОЕКТ  Нейрогимнастика как технология активизации познавательной деятельности младших школьников 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просвещение ПМР ГОУ ДПО «Институт развития образования и повышения квалификации»        Кафедра дошкольного и начального образования ПРОЕКТ «Развитие познавательно исследовательская деятельности детей старшего дошкольного возраста посредством экспериментов».</dc:title>
  <dc:creator>ASUS</dc:creator>
  <cp:lastModifiedBy>USERSE</cp:lastModifiedBy>
  <cp:revision>53</cp:revision>
  <dcterms:created xsi:type="dcterms:W3CDTF">2021-09-14T16:06:16Z</dcterms:created>
  <dcterms:modified xsi:type="dcterms:W3CDTF">2024-10-30T20:03:06Z</dcterms:modified>
</cp:coreProperties>
</file>