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96" r:id="rId4"/>
    <p:sldId id="278" r:id="rId5"/>
    <p:sldId id="285" r:id="rId6"/>
    <p:sldId id="286" r:id="rId7"/>
    <p:sldId id="287" r:id="rId8"/>
    <p:sldId id="289" r:id="rId9"/>
    <p:sldId id="290" r:id="rId10"/>
    <p:sldId id="292" r:id="rId11"/>
    <p:sldId id="293" r:id="rId12"/>
    <p:sldId id="29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160B-0468-48BD-98BE-F97BB1EBEFE6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A090-DCA2-4369-907E-CE313BA64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160B-0468-48BD-98BE-F97BB1EBEFE6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A090-DCA2-4369-907E-CE313BA64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160B-0468-48BD-98BE-F97BB1EBEFE6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A090-DCA2-4369-907E-CE313BA64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160B-0468-48BD-98BE-F97BB1EBEFE6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A090-DCA2-4369-907E-CE313BA64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160B-0468-48BD-98BE-F97BB1EBEFE6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84A090-DCA2-4369-907E-CE313BA64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160B-0468-48BD-98BE-F97BB1EBEFE6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A090-DCA2-4369-907E-CE313BA64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160B-0468-48BD-98BE-F97BB1EBEFE6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A090-DCA2-4369-907E-CE313BA64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160B-0468-48BD-98BE-F97BB1EBEFE6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A090-DCA2-4369-907E-CE313BA64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160B-0468-48BD-98BE-F97BB1EBEFE6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A090-DCA2-4369-907E-CE313BA64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160B-0468-48BD-98BE-F97BB1EBEFE6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A090-DCA2-4369-907E-CE313BA64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160B-0468-48BD-98BE-F97BB1EBEFE6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A090-DCA2-4369-907E-CE313BA64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E0160B-0468-48BD-98BE-F97BB1EBEFE6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84A090-DCA2-4369-907E-CE313BA64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0"/>
            <a:ext cx="8319298" cy="659735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5600" dirty="0" smtClean="0"/>
              <a:t>Министерство </a:t>
            </a:r>
            <a:r>
              <a:rPr lang="ru-RU" sz="5600" dirty="0"/>
              <a:t>просвещения ПМР</a:t>
            </a:r>
          </a:p>
          <a:p>
            <a:r>
              <a:rPr lang="ru-RU" sz="5600" dirty="0"/>
              <a:t>ГОУ ДПО «Институт развития образования и повышения квалификации»</a:t>
            </a:r>
          </a:p>
          <a:p>
            <a:r>
              <a:rPr lang="ru-RU" sz="5600" dirty="0"/>
              <a:t> </a:t>
            </a:r>
          </a:p>
          <a:p>
            <a:r>
              <a:rPr lang="ru-RU" sz="5600" dirty="0"/>
              <a:t> </a:t>
            </a:r>
          </a:p>
          <a:p>
            <a:r>
              <a:rPr lang="ru-RU" sz="5600" dirty="0" smtClean="0"/>
              <a:t>Кафедра общеобразовательных дисциплин и дополнительного образования</a:t>
            </a:r>
          </a:p>
          <a:p>
            <a:r>
              <a:rPr lang="ru-RU" sz="5600" b="1" dirty="0"/>
              <a:t>  </a:t>
            </a:r>
          </a:p>
          <a:p>
            <a:r>
              <a:rPr lang="ru-RU" sz="5000" b="1" dirty="0">
                <a:solidFill>
                  <a:schemeClr val="bg1"/>
                </a:solidFill>
              </a:rPr>
              <a:t> </a:t>
            </a:r>
          </a:p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endParaRPr lang="ru-RU" sz="8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8000" b="1" i="1" dirty="0" smtClean="0"/>
              <a:t>РАЗВИТИЕ ИНТЕРЕСА УЧАЩИХСЯ К ПРЕДМЕТУ </a:t>
            </a:r>
          </a:p>
          <a:p>
            <a:pPr>
              <a:lnSpc>
                <a:spcPct val="120000"/>
              </a:lnSpc>
            </a:pPr>
            <a:r>
              <a:rPr lang="ru-RU" sz="8000" b="1" i="1" dirty="0" smtClean="0"/>
              <a:t>«ФИЗИЧЕСКАЯ КУЛЬТУРА»</a:t>
            </a:r>
            <a:endParaRPr lang="ru-RU" sz="8000" dirty="0" smtClean="0"/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sz="6400" b="1" dirty="0" smtClean="0"/>
              <a:t>                                                                                    Выполнил: </a:t>
            </a:r>
            <a:r>
              <a:rPr lang="ru-RU" sz="6400" dirty="0" smtClean="0"/>
              <a:t>учитель физической культуры                   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sz="6400" dirty="0" smtClean="0"/>
              <a:t>                                                               МОУ «Каменская ОСШ№ 3»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sz="6600" i="1" dirty="0" smtClean="0"/>
              <a:t>                                                                      </a:t>
            </a:r>
            <a:r>
              <a:rPr lang="ru-RU" sz="6600" i="1" dirty="0" err="1" smtClean="0"/>
              <a:t>Блануца</a:t>
            </a:r>
            <a:r>
              <a:rPr lang="ru-RU" sz="6600" i="1" dirty="0" smtClean="0"/>
              <a:t> Григорий Владимирович</a:t>
            </a:r>
            <a:r>
              <a:rPr lang="ru-RU" sz="6600" i="1" dirty="0" smtClean="0">
                <a:ea typeface="Times New Roman"/>
              </a:rPr>
              <a:t>,</a:t>
            </a:r>
          </a:p>
          <a:p>
            <a:pPr marL="4305300" algn="just"/>
            <a:r>
              <a:rPr lang="ru-RU" sz="6400" dirty="0" smtClean="0"/>
              <a:t>слушатель </a:t>
            </a:r>
            <a:r>
              <a:rPr lang="ru-RU" sz="6400" dirty="0"/>
              <a:t>ДПОП ПК </a:t>
            </a:r>
            <a:r>
              <a:rPr lang="ru-RU" sz="5600" dirty="0" smtClean="0"/>
              <a:t>«</a:t>
            </a:r>
            <a:r>
              <a:rPr lang="ru-RU" sz="5600" i="1" dirty="0" smtClean="0"/>
              <a:t>Руководитель начальной военной подготовки организаций общего и профессионального образования. Преподаватель начальной военной подготовки организаций профессионального образования. Учитель физической культуры организаций общего образования. Преподаватель физической культуры организаций профессионального образования. Руководитель физического воспитания организаций профессионального образования</a:t>
            </a:r>
            <a:r>
              <a:rPr lang="ru-RU" sz="6400" dirty="0" smtClean="0"/>
              <a:t>»                                                           </a:t>
            </a:r>
          </a:p>
          <a:p>
            <a:pPr algn="just"/>
            <a:r>
              <a:rPr lang="uk-UA" sz="6400" b="1" dirty="0" smtClean="0"/>
              <a:t>                                                                                          </a:t>
            </a:r>
            <a:r>
              <a:rPr lang="uk-UA" sz="6400" b="1" dirty="0" err="1" smtClean="0"/>
              <a:t>Руководитель-рецензент</a:t>
            </a:r>
            <a:endParaRPr lang="ru-RU" sz="6400" dirty="0"/>
          </a:p>
          <a:p>
            <a:pPr marL="4305300" algn="just"/>
            <a:r>
              <a:rPr lang="ru-RU" sz="6400" dirty="0" smtClean="0"/>
              <a:t>с</a:t>
            </a:r>
            <a:r>
              <a:rPr lang="uk-UA" sz="6400" dirty="0" err="1" smtClean="0"/>
              <a:t>тарший</a:t>
            </a:r>
            <a:r>
              <a:rPr lang="uk-UA" sz="6400" dirty="0" smtClean="0"/>
              <a:t> </a:t>
            </a:r>
            <a:r>
              <a:rPr lang="uk-UA" sz="6400" dirty="0" err="1" smtClean="0"/>
              <a:t>преподаватель</a:t>
            </a:r>
            <a:endParaRPr lang="ru-RU" sz="6400" dirty="0"/>
          </a:p>
          <a:p>
            <a:pPr marL="4305300" algn="just"/>
            <a:r>
              <a:rPr lang="ru-RU" sz="6400" dirty="0" smtClean="0"/>
              <a:t>Накул </a:t>
            </a:r>
            <a:r>
              <a:rPr lang="ru-RU" sz="6400" dirty="0"/>
              <a:t>Валентина Евгеньевна</a:t>
            </a:r>
          </a:p>
          <a:p>
            <a:endParaRPr lang="ru-RU" dirty="0"/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/>
          <a:srcRect l="-18367" t="-23882" r="16326"/>
          <a:stretch>
            <a:fillRect/>
          </a:stretch>
        </p:blipFill>
        <p:spPr bwMode="auto">
          <a:xfrm>
            <a:off x="323528" y="3356992"/>
            <a:ext cx="3600400" cy="261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3541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1800" b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104456" cy="4497363"/>
          </a:xfrm>
        </p:spPr>
        <p:txBody>
          <a:bodyPr>
            <a:normAutofit fontScale="92500"/>
          </a:bodyPr>
          <a:lstStyle/>
          <a:p>
            <a:pPr>
              <a:lnSpc>
                <a:spcPts val="1200"/>
              </a:lnSpc>
              <a:buNone/>
            </a:pPr>
            <a:r>
              <a:rPr lang="ru-RU" sz="1800" dirty="0" smtClean="0"/>
              <a:t>На </a:t>
            </a:r>
            <a:r>
              <a:rPr lang="ru-RU" sz="1800" dirty="0" smtClean="0"/>
              <a:t>этапе </a:t>
            </a:r>
            <a:r>
              <a:rPr lang="ru-RU" sz="1800" dirty="0" smtClean="0"/>
              <a:t>мотивации</a:t>
            </a:r>
          </a:p>
          <a:p>
            <a:pPr>
              <a:lnSpc>
                <a:spcPts val="1200"/>
              </a:lnSpc>
              <a:buNone/>
            </a:pPr>
            <a:r>
              <a:rPr lang="ru-RU" sz="1800" dirty="0" smtClean="0"/>
              <a:t>(самоопределения</a:t>
            </a:r>
            <a:r>
              <a:rPr lang="ru-RU" sz="1800" dirty="0" smtClean="0"/>
              <a:t>) к </a:t>
            </a:r>
            <a:r>
              <a:rPr lang="ru-RU" sz="1800" dirty="0" smtClean="0"/>
              <a:t>учебной</a:t>
            </a:r>
          </a:p>
          <a:p>
            <a:pPr>
              <a:lnSpc>
                <a:spcPts val="1200"/>
              </a:lnSpc>
              <a:buNone/>
            </a:pPr>
            <a:r>
              <a:rPr lang="ru-RU" sz="1800" dirty="0" smtClean="0"/>
              <a:t>д</a:t>
            </a:r>
            <a:r>
              <a:rPr lang="ru-RU" sz="1800" dirty="0" smtClean="0"/>
              <a:t>еятельности были </a:t>
            </a:r>
            <a:r>
              <a:rPr lang="ru-RU" sz="1800" dirty="0" smtClean="0"/>
              <a:t>созданы </a:t>
            </a:r>
            <a:r>
              <a:rPr lang="ru-RU" sz="1800" dirty="0" smtClean="0"/>
              <a:t>условия</a:t>
            </a:r>
          </a:p>
          <a:p>
            <a:pPr>
              <a:lnSpc>
                <a:spcPts val="1200"/>
              </a:lnSpc>
              <a:buNone/>
            </a:pPr>
            <a:r>
              <a:rPr lang="ru-RU" sz="1800" dirty="0" smtClean="0"/>
              <a:t>для </a:t>
            </a:r>
            <a:r>
              <a:rPr lang="ru-RU" sz="1800" dirty="0" smtClean="0"/>
              <a:t>формирования у </a:t>
            </a:r>
            <a:r>
              <a:rPr lang="ru-RU" sz="1800" dirty="0" smtClean="0"/>
              <a:t>учащихся на</a:t>
            </a:r>
          </a:p>
          <a:p>
            <a:pPr>
              <a:lnSpc>
                <a:spcPts val="1200"/>
              </a:lnSpc>
              <a:buNone/>
            </a:pPr>
            <a:r>
              <a:rPr lang="ru-RU" sz="1800" dirty="0" smtClean="0"/>
              <a:t>личностно – значимом уровне</a:t>
            </a:r>
          </a:p>
          <a:p>
            <a:pPr>
              <a:lnSpc>
                <a:spcPts val="1200"/>
              </a:lnSpc>
              <a:buNone/>
            </a:pPr>
            <a:r>
              <a:rPr lang="ru-RU" sz="1800" dirty="0" smtClean="0"/>
              <a:t>внутренней готовности </a:t>
            </a:r>
            <a:r>
              <a:rPr lang="ru-RU" sz="1800" dirty="0" smtClean="0"/>
              <a:t>к выполнению </a:t>
            </a:r>
            <a:endParaRPr lang="ru-RU" sz="1800" dirty="0" smtClean="0"/>
          </a:p>
          <a:p>
            <a:pPr>
              <a:lnSpc>
                <a:spcPts val="1200"/>
              </a:lnSpc>
              <a:buNone/>
            </a:pPr>
            <a:r>
              <a:rPr lang="ru-RU" sz="1800" dirty="0" smtClean="0"/>
              <a:t>требований </a:t>
            </a:r>
            <a:r>
              <a:rPr lang="ru-RU" sz="1800" dirty="0" smtClean="0"/>
              <a:t>учебной </a:t>
            </a:r>
            <a:r>
              <a:rPr lang="ru-RU" sz="1800" dirty="0" smtClean="0"/>
              <a:t>деятельности</a:t>
            </a:r>
            <a:r>
              <a:rPr lang="ru-RU" sz="1800" dirty="0" smtClean="0"/>
              <a:t>.</a:t>
            </a:r>
          </a:p>
          <a:p>
            <a:pPr>
              <a:lnSpc>
                <a:spcPts val="1200"/>
              </a:lnSpc>
              <a:buNone/>
            </a:pPr>
            <a:r>
              <a:rPr lang="ru-RU" sz="1800" dirty="0" smtClean="0"/>
              <a:t>На этапе актуализации </a:t>
            </a:r>
            <a:r>
              <a:rPr lang="ru-RU" sz="1800" dirty="0" smtClean="0"/>
              <a:t>учащиеся</a:t>
            </a:r>
          </a:p>
          <a:p>
            <a:pPr>
              <a:lnSpc>
                <a:spcPts val="1200"/>
              </a:lnSpc>
              <a:buNone/>
            </a:pPr>
            <a:r>
              <a:rPr lang="ru-RU" sz="1800" dirty="0" smtClean="0"/>
              <a:t>выступали </a:t>
            </a:r>
            <a:r>
              <a:rPr lang="ru-RU" sz="1800" dirty="0" smtClean="0"/>
              <a:t>в роли </a:t>
            </a:r>
            <a:r>
              <a:rPr lang="ru-RU" sz="1800" dirty="0" smtClean="0"/>
              <a:t>мыслителей,</a:t>
            </a:r>
          </a:p>
          <a:p>
            <a:pPr>
              <a:lnSpc>
                <a:spcPts val="1200"/>
              </a:lnSpc>
              <a:buNone/>
            </a:pPr>
            <a:r>
              <a:rPr lang="ru-RU" sz="1800" dirty="0" smtClean="0"/>
              <a:t>определяя почему  </a:t>
            </a:r>
            <a:r>
              <a:rPr lang="ru-RU" sz="1800" dirty="0" smtClean="0"/>
              <a:t>легкая </a:t>
            </a:r>
            <a:r>
              <a:rPr lang="ru-RU" sz="1800" dirty="0" smtClean="0"/>
              <a:t>атлетика</a:t>
            </a:r>
          </a:p>
          <a:p>
            <a:pPr>
              <a:lnSpc>
                <a:spcPts val="1200"/>
              </a:lnSpc>
              <a:buNone/>
            </a:pPr>
            <a:r>
              <a:rPr lang="ru-RU" sz="1800" dirty="0" smtClean="0"/>
              <a:t>н</a:t>
            </a:r>
            <a:r>
              <a:rPr lang="ru-RU" sz="1800" dirty="0" smtClean="0"/>
              <a:t>азывается «королевой спорта</a:t>
            </a:r>
            <a:r>
              <a:rPr lang="ru-RU" sz="1800" dirty="0" smtClean="0"/>
              <a:t>»  </a:t>
            </a:r>
            <a:r>
              <a:rPr lang="ru-RU" sz="1800" dirty="0" smtClean="0"/>
              <a:t>и</a:t>
            </a:r>
          </a:p>
          <a:p>
            <a:pPr>
              <a:lnSpc>
                <a:spcPts val="1200"/>
              </a:lnSpc>
              <a:buNone/>
            </a:pPr>
            <a:r>
              <a:rPr lang="ru-RU" sz="1800" dirty="0" smtClean="0"/>
              <a:t>самостоятельно определяли тему</a:t>
            </a:r>
          </a:p>
          <a:p>
            <a:pPr>
              <a:lnSpc>
                <a:spcPts val="1200"/>
              </a:lnSpc>
              <a:buNone/>
            </a:pPr>
            <a:r>
              <a:rPr lang="ru-RU" sz="1800" dirty="0" smtClean="0"/>
              <a:t>урока рассматривая</a:t>
            </a:r>
          </a:p>
          <a:p>
            <a:pPr>
              <a:lnSpc>
                <a:spcPts val="1200"/>
              </a:lnSpc>
              <a:buNone/>
            </a:pPr>
            <a:r>
              <a:rPr lang="ru-RU" sz="1800" dirty="0" smtClean="0"/>
              <a:t>скульптуру «</a:t>
            </a:r>
            <a:r>
              <a:rPr lang="ru-RU" sz="1800" dirty="0" smtClean="0"/>
              <a:t>Дискобол» Мирона.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244280" cy="4569371"/>
          </a:xfrm>
        </p:spPr>
        <p:txBody>
          <a:bodyPr>
            <a:normAutofit fontScale="92500"/>
          </a:bodyPr>
          <a:lstStyle/>
          <a:p>
            <a:pPr>
              <a:lnSpc>
                <a:spcPts val="1500"/>
              </a:lnSpc>
              <a:buNone/>
            </a:pPr>
            <a:r>
              <a:rPr lang="ru-RU" sz="1800" dirty="0" smtClean="0"/>
              <a:t>Учащимся были </a:t>
            </a:r>
            <a:r>
              <a:rPr lang="ru-RU" sz="1800" dirty="0" smtClean="0"/>
              <a:t>предложено</a:t>
            </a:r>
          </a:p>
          <a:p>
            <a:pPr>
              <a:lnSpc>
                <a:spcPts val="1500"/>
              </a:lnSpc>
              <a:buNone/>
            </a:pPr>
            <a:r>
              <a:rPr lang="ru-RU" sz="1800" dirty="0" smtClean="0"/>
              <a:t>опережающее </a:t>
            </a:r>
            <a:r>
              <a:rPr lang="ru-RU" sz="1800" dirty="0" smtClean="0"/>
              <a:t>задание подготовить </a:t>
            </a:r>
            <a:endParaRPr lang="ru-RU" sz="1800" dirty="0" smtClean="0"/>
          </a:p>
          <a:p>
            <a:pPr>
              <a:lnSpc>
                <a:spcPts val="1500"/>
              </a:lnSpc>
              <a:buNone/>
            </a:pPr>
            <a:r>
              <a:rPr lang="ru-RU" sz="1800" dirty="0" smtClean="0"/>
              <a:t>сообщения </a:t>
            </a:r>
            <a:r>
              <a:rPr lang="ru-RU" sz="1800" dirty="0" smtClean="0"/>
              <a:t>о метании </a:t>
            </a:r>
            <a:r>
              <a:rPr lang="ru-RU" sz="1800" dirty="0" smtClean="0"/>
              <a:t>различных</a:t>
            </a:r>
          </a:p>
          <a:p>
            <a:pPr>
              <a:lnSpc>
                <a:spcPts val="1500"/>
              </a:lnSpc>
              <a:buNone/>
            </a:pPr>
            <a:r>
              <a:rPr lang="ru-RU" sz="1800" dirty="0" smtClean="0"/>
              <a:t>с</a:t>
            </a:r>
            <a:r>
              <a:rPr lang="ru-RU" sz="1800" dirty="0" smtClean="0"/>
              <a:t>нарядов:</a:t>
            </a:r>
          </a:p>
          <a:p>
            <a:pPr>
              <a:lnSpc>
                <a:spcPts val="1500"/>
              </a:lnSpc>
              <a:buNone/>
            </a:pPr>
            <a:endParaRPr lang="ru-RU" sz="1800" dirty="0" smtClean="0"/>
          </a:p>
          <a:p>
            <a:pPr>
              <a:lnSpc>
                <a:spcPts val="1500"/>
              </a:lnSpc>
              <a:buNone/>
            </a:pPr>
            <a:endParaRPr lang="ru-RU" sz="1800" dirty="0" smtClean="0"/>
          </a:p>
          <a:p>
            <a:pPr>
              <a:lnSpc>
                <a:spcPts val="2600"/>
              </a:lnSpc>
              <a:buNone/>
            </a:pPr>
            <a:r>
              <a:rPr lang="ru-RU" sz="3600" dirty="0" smtClean="0"/>
              <a:t>Метание диска</a:t>
            </a:r>
          </a:p>
          <a:p>
            <a:pPr>
              <a:lnSpc>
                <a:spcPts val="2600"/>
              </a:lnSpc>
              <a:buNone/>
            </a:pPr>
            <a:endParaRPr lang="ru-RU" sz="3600" dirty="0" smtClean="0"/>
          </a:p>
          <a:p>
            <a:pPr>
              <a:lnSpc>
                <a:spcPts val="2600"/>
              </a:lnSpc>
              <a:buNone/>
            </a:pPr>
            <a:endParaRPr lang="ru-RU" sz="3600" dirty="0" smtClean="0"/>
          </a:p>
          <a:p>
            <a:pPr>
              <a:lnSpc>
                <a:spcPts val="2600"/>
              </a:lnSpc>
              <a:buNone/>
            </a:pPr>
            <a:r>
              <a:rPr lang="ru-RU" sz="3600" dirty="0" smtClean="0"/>
              <a:t>Метание копья</a:t>
            </a:r>
          </a:p>
          <a:p>
            <a:pPr>
              <a:lnSpc>
                <a:spcPts val="2600"/>
              </a:lnSpc>
              <a:buNone/>
            </a:pPr>
            <a:endParaRPr lang="ru-RU" sz="3600" dirty="0" smtClean="0"/>
          </a:p>
          <a:p>
            <a:pPr>
              <a:lnSpc>
                <a:spcPts val="2600"/>
              </a:lnSpc>
              <a:buNone/>
            </a:pPr>
            <a:endParaRPr lang="ru-RU" sz="3600" dirty="0" smtClean="0"/>
          </a:p>
          <a:p>
            <a:pPr>
              <a:lnSpc>
                <a:spcPts val="2600"/>
              </a:lnSpc>
              <a:buNone/>
            </a:pPr>
            <a:r>
              <a:rPr lang="ru-RU" sz="3600" dirty="0" smtClean="0"/>
              <a:t>Толкание ядра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15062"/>
            <a:ext cx="3096344" cy="191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67544" y="188641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Структура урока состоит из 4 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</a:rPr>
              <a:t>этапов</a:t>
            </a:r>
            <a:r>
              <a:rPr lang="ru-RU" sz="1600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этапа мотивации к учебной деятельности, этапа актуализации, этапа выполнения заданий  двигательных навыков, этап рефлексии.</a:t>
            </a:r>
            <a:br>
              <a:rPr lang="ru-RU" sz="1600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</a:br>
            <a:r>
              <a:rPr lang="ru-RU" sz="1600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На уроке использованы технологии: проблемного обучения, ИКТ,  личностно-ориентированного обучения, </a:t>
            </a:r>
            <a:r>
              <a:rPr lang="ru-RU" sz="1600" dirty="0" err="1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здоровьесберегающие</a:t>
            </a:r>
            <a:r>
              <a:rPr lang="ru-RU" sz="1600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технологии, игровые технологии</a:t>
            </a: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Основной этап урока </a:t>
            </a:r>
            <a:r>
              <a:rPr lang="ru-RU" dirty="0" smtClean="0"/>
              <a:t>– этап совершенствования техники метания малого мяча на точность. В этой части урока решались следующие задачи:</a:t>
            </a:r>
          </a:p>
          <a:p>
            <a:r>
              <a:rPr lang="ru-RU" dirty="0" smtClean="0"/>
              <a:t>- совершенствование у учащихся способов действия, связанных с построением ранее изученных алгоритмов выполнения физических упражнений.</a:t>
            </a:r>
          </a:p>
          <a:p>
            <a:r>
              <a:rPr lang="ru-RU" dirty="0" smtClean="0"/>
              <a:t>Были даны задания – метание малого мяча на точность разными способами.</a:t>
            </a:r>
            <a:endParaRPr lang="ru-RU" dirty="0"/>
          </a:p>
        </p:txBody>
      </p:sp>
      <p:pic>
        <p:nvPicPr>
          <p:cNvPr id="6" name="Рисунок 5" descr="http://pandia.ru/text/78/102/images/image003_84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1944216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 rot="10800000" flipV="1">
            <a:off x="179512" y="1593087"/>
            <a:ext cx="2880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метание мяча в баскетбольный </a:t>
            </a:r>
          </a:p>
          <a:p>
            <a:pPr marL="0" marR="0" lvl="0" indent="22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щит на длину отскока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499992" y="1697806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метание мяча в горизонтальную цель</a:t>
            </a:r>
          </a:p>
          <a:p>
            <a:pPr marL="0" marR="0" lvl="0" indent="22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(обруч на полу, работа в парах)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://pandia.ru/text/78/102/images/image005_62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223224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51520" y="3861048"/>
            <a:ext cx="8892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Проведена подвижная игра  «Снайперы».</a:t>
            </a:r>
            <a:r>
              <a:rPr lang="ru-RU" dirty="0" smtClean="0"/>
              <a:t> Игровые задания способствовали  развитию точности движений, меткости, быстроты и ловкости. Помимо развития двигательных качеств, учащиеся получили коммуникативные качества.</a:t>
            </a:r>
          </a:p>
          <a:p>
            <a:r>
              <a:rPr lang="ru-RU" dirty="0" smtClean="0"/>
              <a:t>Этап рефлексии позволил создать условия для осуществления самооценки учащимися своей деятельности на уроке, выявить собственные затруднения при выполнении физических упражнений.</a:t>
            </a:r>
          </a:p>
          <a:p>
            <a:r>
              <a:rPr lang="ru-RU" dirty="0" smtClean="0"/>
              <a:t>Для восстановления функциональных систем организма и приведения их в норму были проведены дыхательные и релаксационные упражнения.</a:t>
            </a:r>
          </a:p>
          <a:p>
            <a:r>
              <a:rPr lang="ru-RU" dirty="0" smtClean="0"/>
              <a:t>На всех этапах урока осуществлялись различные формы взаимодействия учащихся и учителя, активно использовалась групповая форма работы.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260649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Заключение</a:t>
            </a:r>
          </a:p>
          <a:p>
            <a:pPr algn="ctr"/>
            <a:endParaRPr lang="ru-RU" sz="3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3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Изучив методическую литературу  </a:t>
            </a:r>
            <a:r>
              <a:rPr lang="ru-RU" sz="2000" dirty="0" smtClean="0"/>
              <a:t>б</a:t>
            </a:r>
            <a:r>
              <a:rPr lang="ru-RU" sz="2000" dirty="0" smtClean="0"/>
              <a:t>ыло установлено, что  развитие </a:t>
            </a:r>
            <a:r>
              <a:rPr lang="ru-RU" sz="2000" dirty="0" smtClean="0"/>
              <a:t>интереса к физической культуре – формируется на основе </a:t>
            </a:r>
            <a:r>
              <a:rPr lang="ru-RU" sz="2000" dirty="0" smtClean="0"/>
              <a:t>развития мотивационных процессов, а также определены </a:t>
            </a:r>
            <a:r>
              <a:rPr lang="ru-RU" sz="2000" dirty="0" smtClean="0"/>
              <a:t>основные  пути формирования у школьников интереса к физической </a:t>
            </a:r>
            <a:r>
              <a:rPr lang="ru-RU" sz="2000" dirty="0" smtClean="0"/>
              <a:t>культуре.</a:t>
            </a:r>
          </a:p>
          <a:p>
            <a:pPr algn="just"/>
            <a:r>
              <a:rPr lang="ru-RU" sz="2000" dirty="0" smtClean="0"/>
              <a:t>Реализация проекта показала, что  </a:t>
            </a:r>
            <a:r>
              <a:rPr lang="ru-RU" sz="2000" dirty="0" smtClean="0"/>
              <a:t>при научно </a:t>
            </a:r>
            <a:r>
              <a:rPr lang="ru-RU" sz="2000" dirty="0" smtClean="0"/>
              <a:t>обоснованных </a:t>
            </a:r>
            <a:r>
              <a:rPr lang="ru-RU" sz="2000" dirty="0" smtClean="0"/>
              <a:t>подходах </a:t>
            </a:r>
            <a:r>
              <a:rPr lang="ru-RU" sz="2000" dirty="0" smtClean="0"/>
              <a:t>можно разработать </a:t>
            </a:r>
            <a:r>
              <a:rPr lang="ru-RU" sz="2000" dirty="0" smtClean="0"/>
              <a:t>систему эффективных средств, методов и методик формирования у школьников активного, устойчивого интереса к физической культуре в условиях работы общеобразовательных школ</a:t>
            </a:r>
            <a:r>
              <a:rPr lang="ru-RU" sz="2000" dirty="0" smtClean="0"/>
              <a:t>.</a:t>
            </a:r>
            <a:r>
              <a:rPr lang="ru-RU" sz="2000" dirty="0" smtClean="0"/>
              <a:t>  </a:t>
            </a:r>
          </a:p>
          <a:p>
            <a:pPr algn="just"/>
            <a:r>
              <a:rPr lang="ru-RU" sz="2000" dirty="0" smtClean="0"/>
              <a:t>Создание на уроках проблемной ситуации</a:t>
            </a:r>
            <a:r>
              <a:rPr lang="ru-RU" sz="2000" dirty="0" smtClean="0"/>
              <a:t>,  </a:t>
            </a:r>
            <a:r>
              <a:rPr lang="ru-RU" sz="2000" dirty="0" smtClean="0"/>
              <a:t>развитие у учащихся умственной активности, </a:t>
            </a:r>
            <a:r>
              <a:rPr lang="ru-RU" sz="2000" dirty="0" smtClean="0"/>
              <a:t> потребности </a:t>
            </a:r>
            <a:r>
              <a:rPr lang="ru-RU" sz="2000" dirty="0" smtClean="0"/>
              <a:t>в решении возникшей проблемы, </a:t>
            </a:r>
            <a:r>
              <a:rPr lang="ru-RU" sz="2000" dirty="0" smtClean="0"/>
              <a:t>вовлечение </a:t>
            </a:r>
            <a:r>
              <a:rPr lang="ru-RU" sz="2000" dirty="0" smtClean="0"/>
              <a:t>их в самостоятельную, </a:t>
            </a:r>
            <a:r>
              <a:rPr lang="ru-RU" sz="2000" dirty="0" smtClean="0"/>
              <a:t>познавательную </a:t>
            </a:r>
            <a:r>
              <a:rPr lang="ru-RU" sz="2000" dirty="0" smtClean="0"/>
              <a:t>деятельность, направленную на овладение новыми знаниями, делают урок творческим, воспитывающим </a:t>
            </a:r>
            <a:r>
              <a:rPr lang="ru-RU" sz="2000" dirty="0" smtClean="0"/>
              <a:t>коллективизм, организаторские </a:t>
            </a:r>
            <a:r>
              <a:rPr lang="ru-RU" sz="2000" dirty="0" smtClean="0"/>
              <a:t>способности. При использовании приема </a:t>
            </a:r>
            <a:r>
              <a:rPr lang="ru-RU" sz="2000" dirty="0" smtClean="0"/>
              <a:t> интеграции </a:t>
            </a:r>
            <a:r>
              <a:rPr lang="ru-RU" sz="2000" dirty="0" smtClean="0"/>
              <a:t>познавательной и двигательной </a:t>
            </a:r>
            <a:r>
              <a:rPr lang="ru-RU" sz="2000" dirty="0" smtClean="0"/>
              <a:t>деятельности усвоение </a:t>
            </a:r>
            <a:r>
              <a:rPr lang="ru-RU" sz="2000" dirty="0" smtClean="0"/>
              <a:t>учебного материала не навязывается учителем сверху</a:t>
            </a:r>
            <a:r>
              <a:rPr lang="ru-RU" sz="2000" dirty="0" smtClean="0"/>
              <a:t>, </a:t>
            </a:r>
            <a:r>
              <a:rPr lang="ru-RU" sz="2000" dirty="0" smtClean="0"/>
              <a:t>а включает в работу все познавательные ресурсы самих </a:t>
            </a:r>
            <a:r>
              <a:rPr lang="ru-RU" sz="2000" dirty="0" smtClean="0"/>
              <a:t>учеников, превращая </a:t>
            </a:r>
            <a:r>
              <a:rPr lang="ru-RU" sz="2000" dirty="0" smtClean="0"/>
              <a:t>процесс получения знаний в </a:t>
            </a:r>
            <a:r>
              <a:rPr lang="ru-RU" sz="2000" dirty="0" smtClean="0"/>
              <a:t>урок </a:t>
            </a:r>
            <a:r>
              <a:rPr lang="ru-RU" sz="2000" dirty="0" smtClean="0"/>
              <a:t>радости и новых открытий.</a:t>
            </a:r>
          </a:p>
          <a:p>
            <a:pPr algn="just"/>
            <a:endParaRPr lang="ru-RU" sz="2000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Актуальность темы проекта заключается в том, что в последнее время в практике школьного физического воспитания центральное место занимают проблемы, связанные со снижением активности школьников в учебной деятельности, замедлением их физического и психического развития, ухудшением здоровья учащихся, а также с низким уровнем их мотивации к учению, необходимой для систематической учебной работы. И основная причина этого – отсутствие у школьников интереса к физической культуре.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Физическое воспитание - это совершенно особый образовательный предмет, затрагивающий биологическую, психологическую и социальную сущность ребенка. Рациональные формы физического воспитания способны раскрывать двигательные возможности личности, а также воздействовать на его гармоничное развитие.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Таким образом,  повышение интереса обучающихся к занятиям физической культурой и спортом  будет способствовать развитию необходимых  физических и психических качеств,  обеспечивать высокий уровень активности учащихся на уроках,  и при этом учащиеся будут  получать удовлетворение от этих уроков.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3744416" cy="5721499"/>
          </a:xfrm>
        </p:spPr>
        <p:txBody>
          <a:bodyPr>
            <a:normAutofit fontScale="77500" lnSpcReduction="20000"/>
          </a:bodyPr>
          <a:lstStyle/>
          <a:p>
            <a:pPr marL="274320" indent="-274320" algn="just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Объект:</a:t>
            </a:r>
            <a:r>
              <a:rPr lang="ru-RU" sz="2800" dirty="0" smtClean="0"/>
              <a:t> физическое воспитание обучающихся организаций общего образования. </a:t>
            </a:r>
          </a:p>
          <a:p>
            <a:pPr marL="274320" lvl="0" indent="-274320" algn="just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Предмет:</a:t>
            </a:r>
            <a:r>
              <a:rPr lang="ru-RU" sz="2800" dirty="0" smtClean="0"/>
              <a:t> процесс реализации педагогических условий физического образования в области воспитания у учащихся интереса к занятиям физкультурой. </a:t>
            </a:r>
          </a:p>
          <a:p>
            <a:pPr marL="274320" lvl="0" indent="-274320" algn="just">
              <a:spcBef>
                <a:spcPts val="600"/>
              </a:spcBef>
              <a:buClr>
                <a:srgbClr val="B13F9A"/>
              </a:buClr>
              <a:buSzPct val="73000"/>
              <a:buNone/>
            </a:pP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/>
              <a:t>теоретическое обоснование и практическая организация педагогических условий формирования интереса к физическому образованию у учащихся.</a:t>
            </a:r>
          </a:p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139952" y="332656"/>
            <a:ext cx="4546848" cy="6192688"/>
          </a:xfrm>
        </p:spPr>
        <p:txBody>
          <a:bodyPr>
            <a:normAutofit fontScale="77500" lnSpcReduction="20000"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None/>
            </a:pPr>
            <a:r>
              <a:rPr lang="ru-RU" sz="2400" dirty="0" smtClean="0"/>
              <a:t>-дать общее понятие об интересе </a:t>
            </a:r>
            <a:r>
              <a:rPr lang="ru-RU" sz="2400" dirty="0" smtClean="0"/>
              <a:t>к</a:t>
            </a:r>
          </a:p>
          <a:p>
            <a:pPr algn="just">
              <a:buNone/>
            </a:pPr>
            <a:r>
              <a:rPr lang="ru-RU" sz="2400" dirty="0" smtClean="0"/>
              <a:t>физическому </a:t>
            </a:r>
            <a:r>
              <a:rPr lang="ru-RU" sz="2400" dirty="0" smtClean="0"/>
              <a:t>образованию;</a:t>
            </a:r>
          </a:p>
          <a:p>
            <a:pPr algn="just">
              <a:buNone/>
            </a:pPr>
            <a:r>
              <a:rPr lang="ru-RU" sz="2400" dirty="0" smtClean="0"/>
              <a:t>-выделить теоретические </a:t>
            </a:r>
            <a:r>
              <a:rPr lang="ru-RU" sz="2400" dirty="0" smtClean="0"/>
              <a:t>особенности</a:t>
            </a:r>
          </a:p>
          <a:p>
            <a:pPr algn="just">
              <a:buNone/>
            </a:pPr>
            <a:r>
              <a:rPr lang="ru-RU" sz="2400" dirty="0" smtClean="0"/>
              <a:t>воспитания </a:t>
            </a:r>
            <a:r>
              <a:rPr lang="ru-RU" sz="2400" dirty="0" smtClean="0"/>
              <a:t>интереса учащихся </a:t>
            </a:r>
            <a:r>
              <a:rPr lang="ru-RU" sz="2400" dirty="0" smtClean="0"/>
              <a:t>на</a:t>
            </a:r>
          </a:p>
          <a:p>
            <a:pPr algn="just">
              <a:buNone/>
            </a:pPr>
            <a:r>
              <a:rPr lang="ru-RU" sz="2400" dirty="0" smtClean="0"/>
              <a:t>уроках </a:t>
            </a:r>
            <a:r>
              <a:rPr lang="ru-RU" sz="2400" dirty="0" smtClean="0"/>
              <a:t>физической культуры </a:t>
            </a:r>
            <a:r>
              <a:rPr lang="ru-RU" sz="2400" dirty="0" smtClean="0"/>
              <a:t>к</a:t>
            </a:r>
          </a:p>
          <a:p>
            <a:pPr algn="just">
              <a:buNone/>
            </a:pPr>
            <a:r>
              <a:rPr lang="ru-RU" sz="2400" dirty="0" smtClean="0"/>
              <a:t>спортивному </a:t>
            </a:r>
            <a:r>
              <a:rPr lang="ru-RU" sz="2400" dirty="0" smtClean="0"/>
              <a:t>образованию;</a:t>
            </a:r>
          </a:p>
          <a:p>
            <a:pPr algn="just">
              <a:buNone/>
            </a:pPr>
            <a:r>
              <a:rPr lang="ru-RU" sz="2400" dirty="0" smtClean="0"/>
              <a:t>-определить методы развития </a:t>
            </a:r>
            <a:r>
              <a:rPr lang="ru-RU" sz="2400" dirty="0" smtClean="0"/>
              <a:t>интереса</a:t>
            </a:r>
          </a:p>
          <a:p>
            <a:pPr algn="just">
              <a:buNone/>
            </a:pPr>
            <a:r>
              <a:rPr lang="ru-RU" sz="2400" dirty="0" smtClean="0"/>
              <a:t>учащихся </a:t>
            </a:r>
            <a:r>
              <a:rPr lang="ru-RU" sz="2400" dirty="0" smtClean="0"/>
              <a:t>к физическому образованию; </a:t>
            </a:r>
          </a:p>
          <a:p>
            <a:pPr algn="just">
              <a:buNone/>
            </a:pPr>
            <a:r>
              <a:rPr lang="ru-RU" sz="2400" dirty="0" smtClean="0"/>
              <a:t>-разработать конспект урока </a:t>
            </a:r>
            <a:r>
              <a:rPr lang="ru-RU" sz="2400" dirty="0" smtClean="0"/>
              <a:t>физической</a:t>
            </a:r>
          </a:p>
          <a:p>
            <a:pPr algn="just">
              <a:buNone/>
            </a:pPr>
            <a:r>
              <a:rPr lang="ru-RU" sz="2400" dirty="0" smtClean="0"/>
              <a:t>культуры </a:t>
            </a:r>
            <a:r>
              <a:rPr lang="ru-RU" sz="2400" dirty="0" smtClean="0"/>
              <a:t>с акцентом на </a:t>
            </a:r>
            <a:r>
              <a:rPr lang="ru-RU" sz="2400" dirty="0" smtClean="0"/>
              <a:t>повышение</a:t>
            </a:r>
          </a:p>
          <a:p>
            <a:pPr algn="just">
              <a:buNone/>
            </a:pPr>
            <a:r>
              <a:rPr lang="ru-RU" sz="2400" dirty="0" smtClean="0"/>
              <a:t>интереса </a:t>
            </a:r>
            <a:r>
              <a:rPr lang="ru-RU" sz="2400" dirty="0" smtClean="0"/>
              <a:t>к физическому образованию. 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500"/>
              </a:lnSpc>
              <a:spcBef>
                <a:spcPts val="600"/>
              </a:spcBef>
              <a:buClr>
                <a:srgbClr val="B13F9A"/>
              </a:buClr>
              <a:buSzPct val="73000"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Прогнозируемые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</a:p>
          <a:p>
            <a:pPr algn="ctr">
              <a:lnSpc>
                <a:spcPts val="2500"/>
              </a:lnSpc>
              <a:spcBef>
                <a:spcPts val="600"/>
              </a:spcBef>
              <a:buClr>
                <a:srgbClr val="B13F9A"/>
              </a:buClr>
              <a:buSzPct val="73000"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/>
              <a:t>  реализация </a:t>
            </a:r>
            <a:r>
              <a:rPr lang="ru-RU" sz="2400" dirty="0" smtClean="0"/>
              <a:t>творческого</a:t>
            </a:r>
          </a:p>
          <a:p>
            <a:pPr algn="ctr">
              <a:lnSpc>
                <a:spcPts val="2500"/>
              </a:lnSpc>
              <a:spcBef>
                <a:spcPts val="600"/>
              </a:spcBef>
              <a:buClr>
                <a:srgbClr val="B13F9A"/>
              </a:buClr>
              <a:buSzPct val="73000"/>
              <a:buNone/>
            </a:pPr>
            <a:r>
              <a:rPr lang="ru-RU" sz="2400" dirty="0" smtClean="0"/>
              <a:t>подхода </a:t>
            </a:r>
            <a:r>
              <a:rPr lang="ru-RU" sz="2400" dirty="0" smtClean="0"/>
              <a:t>к </a:t>
            </a:r>
            <a:r>
              <a:rPr lang="ru-RU" sz="2400" dirty="0" smtClean="0"/>
              <a:t>учебно-воспитательному</a:t>
            </a:r>
          </a:p>
          <a:p>
            <a:pPr algn="ctr">
              <a:lnSpc>
                <a:spcPts val="2500"/>
              </a:lnSpc>
              <a:spcBef>
                <a:spcPts val="600"/>
              </a:spcBef>
              <a:buClr>
                <a:srgbClr val="B13F9A"/>
              </a:buClr>
              <a:buSzPct val="73000"/>
              <a:buNone/>
            </a:pPr>
            <a:r>
              <a:rPr lang="ru-RU" sz="2400" dirty="0" smtClean="0"/>
              <a:t>процессу </a:t>
            </a:r>
            <a:r>
              <a:rPr lang="ru-RU" sz="2400" dirty="0" smtClean="0"/>
              <a:t>приведет к активизации </a:t>
            </a:r>
            <a:r>
              <a:rPr lang="ru-RU" sz="2400" dirty="0" smtClean="0"/>
              <a:t>и</a:t>
            </a:r>
          </a:p>
          <a:p>
            <a:pPr algn="ctr">
              <a:lnSpc>
                <a:spcPts val="2500"/>
              </a:lnSpc>
              <a:spcBef>
                <a:spcPts val="600"/>
              </a:spcBef>
              <a:buClr>
                <a:srgbClr val="B13F9A"/>
              </a:buClr>
              <a:buSzPct val="73000"/>
              <a:buNone/>
            </a:pPr>
            <a:r>
              <a:rPr lang="ru-RU" sz="2400" dirty="0" smtClean="0"/>
              <a:t>повышению </a:t>
            </a:r>
            <a:r>
              <a:rPr lang="ru-RU" sz="2400" dirty="0" smtClean="0"/>
              <a:t>интереса к </a:t>
            </a:r>
            <a:r>
              <a:rPr lang="ru-RU" sz="2400" dirty="0" smtClean="0"/>
              <a:t>занятиям</a:t>
            </a:r>
          </a:p>
          <a:p>
            <a:pPr algn="ctr">
              <a:lnSpc>
                <a:spcPts val="2500"/>
              </a:lnSpc>
              <a:spcBef>
                <a:spcPts val="600"/>
              </a:spcBef>
              <a:buClr>
                <a:srgbClr val="B13F9A"/>
              </a:buClr>
              <a:buSzPct val="73000"/>
              <a:buNone/>
            </a:pPr>
            <a:r>
              <a:rPr lang="ru-RU" sz="2400" dirty="0" smtClean="0"/>
              <a:t>физической </a:t>
            </a:r>
            <a:r>
              <a:rPr lang="ru-RU" sz="2400" dirty="0" smtClean="0"/>
              <a:t>культуры.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507288" cy="5697559"/>
          </a:xfrm>
        </p:spPr>
        <p:txBody>
          <a:bodyPr>
            <a:normAutofit/>
          </a:bodyPr>
          <a:lstStyle/>
          <a:p>
            <a:pPr marL="109538" indent="608013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теоретической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проекта рассмотрено о</a:t>
            </a:r>
            <a:r>
              <a:rPr lang="ru-RU" sz="3000" dirty="0" smtClean="0"/>
              <a:t>бщее </a:t>
            </a:r>
            <a:r>
              <a:rPr lang="ru-RU" sz="3000" dirty="0" smtClean="0"/>
              <a:t>понятие об интересе к физическому </a:t>
            </a:r>
            <a:r>
              <a:rPr lang="ru-RU" sz="3000" dirty="0" smtClean="0"/>
              <a:t>образованию, обосновано, что формировать </a:t>
            </a:r>
            <a:r>
              <a:rPr lang="ru-RU" sz="3000" dirty="0" smtClean="0"/>
              <a:t>интерес – это значит воспитывать мотивацию.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109538" indent="608013" algn="just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/>
              <a:t>Интерес</a:t>
            </a:r>
            <a:r>
              <a:rPr lang="ru-RU" sz="2400" dirty="0" smtClean="0"/>
              <a:t> –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это </a:t>
            </a:r>
            <a:r>
              <a:rPr lang="ru-RU" sz="2400" dirty="0" smtClean="0"/>
              <a:t>осознанное </a:t>
            </a:r>
            <a:r>
              <a:rPr lang="ru-RU" sz="2400" dirty="0" smtClean="0"/>
              <a:t>положительное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отношение </a:t>
            </a:r>
            <a:r>
              <a:rPr lang="ru-RU" sz="2400" dirty="0" smtClean="0"/>
              <a:t>к чему-либо,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побуждающее </a:t>
            </a:r>
            <a:r>
              <a:rPr lang="ru-RU" sz="2400" dirty="0" smtClean="0"/>
              <a:t>человека </a:t>
            </a:r>
            <a:r>
              <a:rPr lang="ru-RU" sz="2400" dirty="0" smtClean="0"/>
              <a:t>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проявлять активность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для познания </a:t>
            </a:r>
            <a:r>
              <a:rPr lang="ru-RU" sz="2400" dirty="0" smtClean="0"/>
              <a:t>интересующего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объекта. 	</a:t>
            </a:r>
          </a:p>
          <a:p>
            <a:pPr algn="just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084168" y="3933056"/>
            <a:ext cx="1332008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2060"/>
                </a:solidFill>
              </a:rPr>
              <a:t>Интерес к </a:t>
            </a:r>
            <a:r>
              <a:rPr lang="ru-RU" sz="1600" dirty="0" smtClean="0">
                <a:solidFill>
                  <a:srgbClr val="002060"/>
                </a:solidFill>
              </a:rPr>
              <a:t>уроку</a:t>
            </a:r>
            <a:r>
              <a:rPr lang="ru-RU" sz="1500" dirty="0" smtClean="0">
                <a:solidFill>
                  <a:srgbClr val="002060"/>
                </a:solidFill>
              </a:rPr>
              <a:t> физкультуры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56176" y="2420888"/>
            <a:ext cx="1584176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Укрепление здоровья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452320" y="3429000"/>
            <a:ext cx="1691680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Развитие психических качеств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2000" y="5085184"/>
            <a:ext cx="1944216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Формирование тела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380312" y="5013176"/>
            <a:ext cx="1763688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Подготовка к профессии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99992" y="3501008"/>
            <a:ext cx="1548032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Развитие физических качеств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flipH="1" flipV="1">
            <a:off x="5796136" y="4365104"/>
            <a:ext cx="288032" cy="19795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6"/>
          </p:cNvCxnSpPr>
          <p:nvPr/>
        </p:nvCxnSpPr>
        <p:spPr>
          <a:xfrm flipV="1">
            <a:off x="7416176" y="4365104"/>
            <a:ext cx="468192" cy="19795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3"/>
          </p:cNvCxnSpPr>
          <p:nvPr/>
        </p:nvCxnSpPr>
        <p:spPr>
          <a:xfrm flipH="1">
            <a:off x="6012162" y="5008533"/>
            <a:ext cx="267074" cy="22066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5"/>
          </p:cNvCxnSpPr>
          <p:nvPr/>
        </p:nvCxnSpPr>
        <p:spPr>
          <a:xfrm>
            <a:off x="7221108" y="5008533"/>
            <a:ext cx="303220" cy="36468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0"/>
          </p:cNvCxnSpPr>
          <p:nvPr/>
        </p:nvCxnSpPr>
        <p:spPr>
          <a:xfrm flipH="1" flipV="1">
            <a:off x="6732240" y="3573016"/>
            <a:ext cx="17932" cy="3600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40616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137160" indent="0"/>
            <a:r>
              <a:rPr lang="ru-RU" sz="3000" i="1" dirty="0" smtClean="0">
                <a:solidFill>
                  <a:schemeClr val="tx1"/>
                </a:solidFill>
                <a:latin typeface="+mn-lt"/>
              </a:rPr>
              <a:t>Основные </a:t>
            </a:r>
            <a:r>
              <a:rPr lang="ru-RU" sz="3000" i="1" dirty="0" smtClean="0">
                <a:solidFill>
                  <a:schemeClr val="tx1"/>
                </a:solidFill>
                <a:latin typeface="+mn-lt"/>
              </a:rPr>
              <a:t>принципы формирования интереса школьников к физической культуре</a:t>
            </a:r>
            <a:endParaRPr lang="ru-RU" sz="3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069160"/>
          </a:xfrm>
        </p:spPr>
        <p:txBody>
          <a:bodyPr>
            <a:normAutofit/>
          </a:bodyPr>
          <a:lstStyle/>
          <a:p>
            <a:pPr algn="just">
              <a:lnSpc>
                <a:spcPts val="2000"/>
              </a:lnSpc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Создание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положительного</a:t>
            </a:r>
          </a:p>
          <a:p>
            <a:pPr>
              <a:lnSpc>
                <a:spcPts val="2000"/>
              </a:lnSpc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эмоционального  фона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на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уроке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2000"/>
              </a:lnSpc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Факторы повышающие</a:t>
            </a:r>
          </a:p>
          <a:p>
            <a:pPr>
              <a:lnSpc>
                <a:spcPts val="2000"/>
              </a:lnSpc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эмоциональность 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урока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1700" b="1" i="1" dirty="0" smtClean="0"/>
              <a:t>-обстановка урока и поведение</a:t>
            </a:r>
          </a:p>
          <a:p>
            <a:pPr>
              <a:buNone/>
            </a:pPr>
            <a:r>
              <a:rPr lang="ru-RU" sz="1700" b="1" i="1" dirty="0" smtClean="0"/>
              <a:t>учителя;</a:t>
            </a:r>
          </a:p>
          <a:p>
            <a:pPr>
              <a:buNone/>
            </a:pPr>
            <a:r>
              <a:rPr lang="ru-RU" sz="1700" b="1" i="1" dirty="0" smtClean="0"/>
              <a:t>-использование игрового и</a:t>
            </a:r>
          </a:p>
          <a:p>
            <a:pPr>
              <a:buNone/>
            </a:pPr>
            <a:r>
              <a:rPr lang="ru-RU" sz="1700" b="1" i="1" dirty="0" smtClean="0"/>
              <a:t>соревновательного методов;</a:t>
            </a:r>
          </a:p>
          <a:p>
            <a:pPr>
              <a:buNone/>
            </a:pPr>
            <a:r>
              <a:rPr lang="ru-RU" sz="1700" b="1" i="1" dirty="0" smtClean="0"/>
              <a:t>-разнообразие средств и методов.</a:t>
            </a:r>
            <a:endParaRPr lang="ru-RU" sz="1700" b="1" i="1" dirty="0" smtClean="0"/>
          </a:p>
          <a:p>
            <a:pPr>
              <a:buNone/>
            </a:pPr>
            <a:r>
              <a:rPr lang="ru-RU" sz="2000" b="1" i="1" dirty="0" smtClean="0"/>
              <a:t>    </a:t>
            </a:r>
            <a:endParaRPr lang="ru-RU" sz="20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204864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</a:rPr>
              <a:t>радость на уроке</a:t>
            </a:r>
            <a:r>
              <a:rPr lang="ru-RU" dirty="0" smtClean="0">
                <a:latin typeface="Times New Roman" pitchFamily="18" charset="0"/>
              </a:rPr>
              <a:t> – это не только и не столько веселье, сколько радость труда, учения. 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06896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на уроке «должна царствовать серьезность, допускающая шутку, но не превращающая всего дела в шутку...»(К.Д. Ушинский). </a:t>
            </a:r>
            <a:endParaRPr lang="ru-RU" dirty="0"/>
          </a:p>
        </p:txBody>
      </p:sp>
      <p:pic>
        <p:nvPicPr>
          <p:cNvPr id="10" name="Picture 5" descr="Rad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3672408" cy="2318109"/>
          </a:xfrm>
          <a:prstGeom prst="rect">
            <a:avLst/>
          </a:prstGeom>
          <a:noFill/>
        </p:spPr>
      </p:pic>
      <p:pic>
        <p:nvPicPr>
          <p:cNvPr id="11" name="Объект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4365104"/>
            <a:ext cx="3672408" cy="22322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60648"/>
            <a:ext cx="7873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</a:rPr>
              <a:t>Правильная постановка задач на уроке</a:t>
            </a:r>
            <a:r>
              <a:rPr lang="ru-RU" dirty="0" smtClean="0">
                <a:latin typeface="Times New Roman" pitchFamily="18" charset="0"/>
              </a:rPr>
              <a:t>.</a:t>
            </a:r>
            <a:endParaRPr lang="ru-RU" dirty="0"/>
          </a:p>
        </p:txBody>
      </p:sp>
      <p:grpSp>
        <p:nvGrpSpPr>
          <p:cNvPr id="7" name="Diagram 2"/>
          <p:cNvGrpSpPr>
            <a:grpSpLocks noChangeAspect="1"/>
          </p:cNvGrpSpPr>
          <p:nvPr/>
        </p:nvGrpSpPr>
        <p:grpSpPr bwMode="auto">
          <a:xfrm>
            <a:off x="395536" y="1196753"/>
            <a:ext cx="8208963" cy="5040560"/>
            <a:chOff x="272" y="999"/>
            <a:chExt cx="5171" cy="2812"/>
          </a:xfrm>
        </p:grpSpPr>
        <p:sp>
          <p:nvSpPr>
            <p:cNvPr id="8" name="_s3076"/>
            <p:cNvSpPr>
              <a:spLocks noChangeArrowheads="1" noTextEdit="1"/>
            </p:cNvSpPr>
            <p:nvPr/>
          </p:nvSpPr>
          <p:spPr bwMode="auto">
            <a:xfrm>
              <a:off x="1948" y="1210"/>
              <a:ext cx="1818" cy="1817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_s3077"/>
            <p:cNvSpPr>
              <a:spLocks noChangeArrowheads="1" noTextEdit="1"/>
            </p:cNvSpPr>
            <p:nvPr/>
          </p:nvSpPr>
          <p:spPr bwMode="auto">
            <a:xfrm rot="7200000">
              <a:off x="2196" y="1640"/>
              <a:ext cx="1817" cy="1818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3078"/>
            <p:cNvSpPr>
              <a:spLocks noChangeArrowheads="1" noTextEdit="1"/>
            </p:cNvSpPr>
            <p:nvPr/>
          </p:nvSpPr>
          <p:spPr bwMode="auto">
            <a:xfrm rot="14400000">
              <a:off x="1700" y="1640"/>
              <a:ext cx="1817" cy="1818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_s3079"/>
            <p:cNvSpPr>
              <a:spLocks noChangeArrowheads="1"/>
            </p:cNvSpPr>
            <p:nvPr/>
          </p:nvSpPr>
          <p:spPr bwMode="auto">
            <a:xfrm>
              <a:off x="3355" y="1542"/>
              <a:ext cx="729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itchFamily="18" charset="0"/>
                  <a:cs typeface="Arial" charset="0"/>
                </a:rPr>
                <a:t>Значимость задачи для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itchFamily="18" charset="0"/>
                  <a:cs typeface="Arial" charset="0"/>
                </a:rPr>
                <a:t> учащегося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(что должен сделать ученик,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а не учитель)</a:t>
              </a:r>
            </a:p>
          </p:txBody>
        </p:sp>
        <p:sp>
          <p:nvSpPr>
            <p:cNvPr id="12" name="_s3080"/>
            <p:cNvSpPr>
              <a:spLocks noChangeArrowheads="1"/>
            </p:cNvSpPr>
            <p:nvPr/>
          </p:nvSpPr>
          <p:spPr bwMode="auto">
            <a:xfrm>
              <a:off x="2494" y="3037"/>
              <a:ext cx="729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itchFamily="18" charset="0"/>
                  <a:cs typeface="Arial" charset="0"/>
                </a:rPr>
                <a:t>Достижимость в пределах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itchFamily="18" charset="0"/>
                  <a:cs typeface="Arial" charset="0"/>
                </a:rPr>
                <a:t>1-2 уроков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charset="0"/>
                </a:rPr>
                <a:t>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(получение знаний, формирование умений,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развитие качеств)</a:t>
              </a:r>
            </a:p>
          </p:txBody>
        </p:sp>
        <p:sp>
          <p:nvSpPr>
            <p:cNvPr id="13" name="_s3081"/>
            <p:cNvSpPr>
              <a:spLocks noChangeArrowheads="1"/>
            </p:cNvSpPr>
            <p:nvPr/>
          </p:nvSpPr>
          <p:spPr bwMode="auto">
            <a:xfrm>
              <a:off x="1629" y="1543"/>
              <a:ext cx="729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itchFamily="18" charset="0"/>
                  <a:cs typeface="Arial" charset="0"/>
                </a:rPr>
                <a:t>Конкретизация задачи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(что развиваем, совершенствуем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конкретно, какие цели достигаем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 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</a:rPr>
              <a:t>Оптимальная загруженность </a:t>
            </a:r>
            <a:r>
              <a:rPr lang="ru-RU" sz="3600" dirty="0" smtClean="0">
                <a:latin typeface="Times New Roman" pitchFamily="18" charset="0"/>
              </a:rPr>
              <a:t>учащихся </a:t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>на </a:t>
            </a:r>
            <a:r>
              <a:rPr lang="ru-RU" sz="3600" dirty="0" smtClean="0">
                <a:latin typeface="Times New Roman" pitchFamily="18" charset="0"/>
              </a:rPr>
              <a:t>уроке</a:t>
            </a:r>
            <a:r>
              <a:rPr lang="ru-RU" sz="3600" dirty="0" smtClean="0">
                <a:latin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</a:rPr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4464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</a:rPr>
              <a:t>-устранение </a:t>
            </a:r>
            <a:r>
              <a:rPr lang="ru-RU" sz="2400" dirty="0" smtClean="0">
                <a:latin typeface="Times New Roman" pitchFamily="18" charset="0"/>
              </a:rPr>
              <a:t>ненужных пауз</a:t>
            </a:r>
          </a:p>
          <a:p>
            <a:endParaRPr lang="ru-RU" sz="2400" dirty="0" smtClean="0">
              <a:latin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</a:rPr>
              <a:t>-осуществление </a:t>
            </a:r>
            <a:r>
              <a:rPr lang="ru-RU" sz="2400" dirty="0" smtClean="0">
                <a:latin typeface="Times New Roman" pitchFamily="18" charset="0"/>
              </a:rPr>
              <a:t>постоянного </a:t>
            </a:r>
            <a:endParaRPr lang="ru-RU" sz="2400" dirty="0" smtClean="0">
              <a:latin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</a:rPr>
              <a:t>контроля </a:t>
            </a:r>
            <a:r>
              <a:rPr lang="ru-RU" sz="2400" dirty="0" smtClean="0">
                <a:latin typeface="Times New Roman" pitchFamily="18" charset="0"/>
              </a:rPr>
              <a:t>за учащимися </a:t>
            </a:r>
            <a:endParaRPr lang="ru-RU" sz="2400" dirty="0" smtClean="0">
              <a:latin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</a:rPr>
              <a:t>уроке</a:t>
            </a:r>
          </a:p>
          <a:p>
            <a:endParaRPr lang="ru-RU" sz="2400" dirty="0" smtClean="0">
              <a:latin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</a:rPr>
              <a:t>-максимальное </a:t>
            </a:r>
            <a:r>
              <a:rPr lang="ru-RU" sz="2400" dirty="0" smtClean="0">
                <a:latin typeface="Times New Roman" pitchFamily="18" charset="0"/>
              </a:rPr>
              <a:t>включение </a:t>
            </a:r>
            <a:endParaRPr lang="ru-RU" sz="2400" dirty="0" smtClean="0">
              <a:latin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</a:rPr>
              <a:t>учебную деятельность </a:t>
            </a:r>
            <a:endParaRPr lang="ru-RU" sz="2400" dirty="0" smtClean="0">
              <a:latin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</a:rPr>
              <a:t>всех </a:t>
            </a:r>
            <a:r>
              <a:rPr lang="ru-RU" sz="2400" dirty="0" smtClean="0">
                <a:latin typeface="Times New Roman" pitchFamily="18" charset="0"/>
              </a:rPr>
              <a:t>без исключения учащихся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pic>
        <p:nvPicPr>
          <p:cNvPr id="4" name="Рисунок 3" descr="круг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340768"/>
            <a:ext cx="3527425" cy="2298700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33056"/>
            <a:ext cx="34813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</a:rPr>
              <a:t>Применение разнообразных средств </a:t>
            </a:r>
            <a:br>
              <a:rPr lang="ru-RU" sz="4000" b="1" i="1" dirty="0" smtClean="0">
                <a:latin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</a:rPr>
              <a:t>и методов на уроке.</a:t>
            </a:r>
            <a:r>
              <a:rPr lang="ru-RU" sz="4000" b="1" i="1" dirty="0" smtClean="0"/>
              <a:t> </a:t>
            </a:r>
            <a:endParaRPr lang="ru-RU" sz="4000" b="1" i="1" dirty="0" smtClean="0"/>
          </a:p>
          <a:p>
            <a:pPr algn="ctr"/>
            <a:endParaRPr lang="ru-RU" sz="4000" b="1" i="1" dirty="0" smtClean="0"/>
          </a:p>
          <a:p>
            <a:pPr algn="ctr"/>
            <a:endParaRPr lang="ru-RU" sz="4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16832"/>
            <a:ext cx="58681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                         </a:t>
            </a:r>
            <a:endParaRPr lang="ru-RU" dirty="0" smtClean="0">
              <a:latin typeface="Times New Roman" pitchFamily="18" charset="0"/>
            </a:endParaRPr>
          </a:p>
          <a:p>
            <a:endParaRPr lang="ru-RU" dirty="0" smtClean="0">
              <a:latin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</a:rPr>
              <a:t>Используя </a:t>
            </a:r>
            <a:r>
              <a:rPr lang="ru-RU" sz="2400" dirty="0" smtClean="0">
                <a:latin typeface="Times New Roman" pitchFamily="18" charset="0"/>
              </a:rPr>
              <a:t>большое многообразие средств </a:t>
            </a:r>
          </a:p>
          <a:p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и методов на уроке </a:t>
            </a:r>
            <a:r>
              <a:rPr lang="ru-RU" sz="2400" dirty="0" smtClean="0">
                <a:latin typeface="Times New Roman" pitchFamily="18" charset="0"/>
              </a:rPr>
              <a:t>физической культуры можно </a:t>
            </a:r>
            <a:r>
              <a:rPr lang="ru-RU" sz="2400" dirty="0" smtClean="0">
                <a:latin typeface="Times New Roman" pitchFamily="18" charset="0"/>
              </a:rPr>
              <a:t>добиваться выполнения различных 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задач </a:t>
            </a:r>
            <a:r>
              <a:rPr lang="ru-RU" sz="2400" dirty="0" smtClean="0">
                <a:latin typeface="Times New Roman" pitchFamily="18" charset="0"/>
              </a:rPr>
              <a:t> и формируя устойчивый  интерес   </a:t>
            </a:r>
            <a:r>
              <a:rPr lang="ru-RU" sz="2400" dirty="0" smtClean="0">
                <a:latin typeface="Times New Roman" pitchFamily="18" charset="0"/>
              </a:rPr>
              <a:t>у учащихся к предмету. 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012" y="4881563"/>
            <a:ext cx="3276476" cy="17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3927" y="1484784"/>
            <a:ext cx="5040561" cy="201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</a:rPr>
              <a:t>Всякая однообразная деятельность утомляет, угнетает молодого человека и убивает в нем всякую самостоятельность».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</a:rPr>
              <a:t>                        П.Ф.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</a:rPr>
              <a:t>Лесгафт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64096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Продуктом</a:t>
            </a:r>
            <a:r>
              <a:rPr lang="ru-RU" sz="2000" i="1" dirty="0" smtClean="0"/>
              <a:t> проектной деятельности </a:t>
            </a:r>
            <a:r>
              <a:rPr lang="ru-RU" sz="2000" i="1" dirty="0" smtClean="0"/>
              <a:t>является технологическая карта  урока на тему: «</a:t>
            </a:r>
            <a:r>
              <a:rPr lang="ru-RU" sz="2000" dirty="0" smtClean="0"/>
              <a:t>Лёгкая атлетика. Совершенствование техники метания малого мяча в цель и на </a:t>
            </a:r>
            <a:r>
              <a:rPr lang="ru-RU" sz="2000" dirty="0" smtClean="0"/>
              <a:t>дальность».  </a:t>
            </a:r>
          </a:p>
          <a:p>
            <a:pPr algn="just"/>
            <a:r>
              <a:rPr lang="ru-RU" sz="2000" dirty="0" smtClean="0"/>
              <a:t>Урок разработан в  </a:t>
            </a:r>
            <a:r>
              <a:rPr lang="ru-RU" sz="2000" dirty="0" smtClean="0"/>
              <a:t>границах учебного курса </a:t>
            </a:r>
            <a:r>
              <a:rPr lang="ru-RU" sz="2000" dirty="0" smtClean="0"/>
              <a:t>в девятом классе  в соответствии с Государственным образовательным стандартом. </a:t>
            </a:r>
          </a:p>
          <a:p>
            <a:pPr algn="just"/>
            <a:r>
              <a:rPr lang="ru-RU" sz="2000" u="sng" dirty="0" smtClean="0"/>
              <a:t>Тип урока</a:t>
            </a:r>
            <a:r>
              <a:rPr lang="ru-RU" sz="2000" b="1" u="sng" dirty="0" smtClean="0"/>
              <a:t>:</a:t>
            </a:r>
            <a:r>
              <a:rPr lang="ru-RU" sz="2000" dirty="0" smtClean="0"/>
              <a:t> комбинированный. Выбранная структура урока позволяет комплексно решить поставленные задачи (применения знаний и умений направлены на совместное решение задач обучения технике движений, воспитания, физических качеств, контроля за уровнем физической подготовленности обучающихся), каждый этап урока плавно перетекает один из другого и взаимосвязан с последующим.</a:t>
            </a:r>
          </a:p>
          <a:p>
            <a:pPr algn="just"/>
            <a:r>
              <a:rPr lang="ru-RU" sz="2000" dirty="0" smtClean="0"/>
              <a:t>Урок соответствует поставленной цели и учебным задачам. Задачи урока направлены на сотрудничество с обучающимися, на достижение личностны</a:t>
            </a:r>
            <a:r>
              <a:rPr lang="ru-RU" sz="2000" b="1" dirty="0" smtClean="0"/>
              <a:t>х</a:t>
            </a:r>
            <a:r>
              <a:rPr lang="ru-RU" sz="2000" dirty="0" smtClean="0"/>
              <a:t>, предметны</a:t>
            </a:r>
            <a:r>
              <a:rPr lang="ru-RU" sz="2000" b="1" dirty="0" smtClean="0"/>
              <a:t>х</a:t>
            </a:r>
            <a:r>
              <a:rPr lang="ru-RU" sz="2000" dirty="0" smtClean="0"/>
              <a:t> и </a:t>
            </a:r>
            <a:r>
              <a:rPr lang="ru-RU" sz="2000" dirty="0" err="1" smtClean="0"/>
              <a:t>метапредметны</a:t>
            </a:r>
            <a:r>
              <a:rPr lang="ru-RU" sz="2000" b="1" dirty="0" err="1" smtClean="0"/>
              <a:t>х</a:t>
            </a:r>
            <a:r>
              <a:rPr lang="ru-RU" sz="2000" b="1" dirty="0" smtClean="0"/>
              <a:t> </a:t>
            </a:r>
            <a:r>
              <a:rPr lang="ru-RU" sz="2000" dirty="0" smtClean="0"/>
              <a:t>результатов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Знакомство с новым материалом происходит как на теоретическом, так и на практическом уровне.</a:t>
            </a:r>
          </a:p>
          <a:p>
            <a:r>
              <a:rPr lang="ru-RU" sz="2000" dirty="0" smtClean="0"/>
              <a:t>В технологической карте четко указана последовательность и распределение этапов урока по времени.</a:t>
            </a:r>
          </a:p>
          <a:p>
            <a:r>
              <a:rPr lang="ru-RU" sz="2000" dirty="0" smtClean="0"/>
              <a:t>Все части урока –это единое целое, в котором каждый последующий вид работы вытекает из предыдущего с увеличением нагрузки от этапа к этапу и ее уменьшением к концу урока.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i="1" dirty="0"/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968</Words>
  <Application>Microsoft Office PowerPoint</Application>
  <PresentationFormat>Экран (4:3)</PresentationFormat>
  <Paragraphs>170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Основные принципы формирования интереса школьников к физической культуре</vt:lpstr>
      <vt:lpstr>Слайд 6</vt:lpstr>
      <vt:lpstr>Слайд 7</vt:lpstr>
      <vt:lpstr>Слайд 8</vt:lpstr>
      <vt:lpstr>Слайд 9</vt:lpstr>
      <vt:lpstr> 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ELENA</cp:lastModifiedBy>
  <cp:revision>56</cp:revision>
  <dcterms:created xsi:type="dcterms:W3CDTF">2020-09-20T08:02:24Z</dcterms:created>
  <dcterms:modified xsi:type="dcterms:W3CDTF">2024-12-18T20:59:39Z</dcterms:modified>
</cp:coreProperties>
</file>