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61" r:id="rId2"/>
    <p:sldId id="290" r:id="rId3"/>
    <p:sldId id="291" r:id="rId4"/>
    <p:sldId id="292" r:id="rId5"/>
    <p:sldId id="286" r:id="rId6"/>
    <p:sldId id="260" r:id="rId7"/>
    <p:sldId id="287" r:id="rId8"/>
    <p:sldId id="274" r:id="rId9"/>
    <p:sldId id="275" r:id="rId10"/>
    <p:sldId id="276" r:id="rId11"/>
    <p:sldId id="277" r:id="rId12"/>
    <p:sldId id="288" r:id="rId13"/>
    <p:sldId id="278" r:id="rId14"/>
    <p:sldId id="280" r:id="rId15"/>
    <p:sldId id="283" r:id="rId16"/>
    <p:sldId id="282" r:id="rId17"/>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1302"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075A266F-F573-4413-8C46-00808E7BFE0B}" type="datetimeFigureOut">
              <a:rPr lang="ru-RU"/>
              <a:pPr>
                <a:defRPr/>
              </a:pPr>
              <a:t>20.05.2024</a:t>
            </a:fld>
            <a:endParaRPr lang="ru-RU"/>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1441515C-2A5F-464C-BF12-E445183AFF92}" type="slidenum">
              <a:rPr lang="ru-RU"/>
              <a:pPr>
                <a:defRPr/>
              </a:pPr>
              <a:t>‹#›</a:t>
            </a:fld>
            <a:endParaRPr lang="ru-RU"/>
          </a:p>
        </p:txBody>
      </p:sp>
    </p:spTree>
    <p:extLst>
      <p:ext uri="{BB962C8B-B14F-4D97-AF65-F5344CB8AC3E}">
        <p14:creationId xmlns:p14="http://schemas.microsoft.com/office/powerpoint/2010/main" val="264116082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CA8598C1-5E7A-4239-975D-0D2F96F43177}" type="datetimeFigureOut">
              <a:rPr lang="ru-RU"/>
              <a:pPr>
                <a:defRPr/>
              </a:pPr>
              <a:t>20.05.2024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04B98F25-3E36-4F5E-A8DA-3B478C83C5E6}"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A6523B85-2BC5-4498-BC03-73EDD0B2A6F6}" type="datetimeFigureOut">
              <a:rPr lang="ru-RU"/>
              <a:pPr>
                <a:defRPr/>
              </a:pPr>
              <a:t>20.05.2024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49978E20-1AC3-4195-BBE5-08D3FA5CE7B0}"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E483C6E7-61D7-4F91-AE4D-8DE3C14E9B72}" type="datetimeFigureOut">
              <a:rPr lang="ru-RU"/>
              <a:pPr>
                <a:defRPr/>
              </a:pPr>
              <a:t>20.05.2024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AB9B6E4F-530A-4D4D-8784-25E461BCB33E}"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5AAA5C95-8C02-4CCF-82DB-53D7B0186119}" type="datetimeFigureOut">
              <a:rPr lang="ru-RU"/>
              <a:pPr>
                <a:defRPr/>
              </a:pPr>
              <a:t>20.05.2024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1900E49D-94EA-4795-A443-CAE4C2C4B7B4}"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F33A90FC-7537-448B-A42C-E98340EA88FB}" type="datetimeFigureOut">
              <a:rPr lang="ru-RU"/>
              <a:pPr>
                <a:defRPr/>
              </a:pPr>
              <a:t>20.05.2024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1A43DF17-B1D5-4FEA-B881-77C239EAD09D}"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C2928ECB-7AB2-4DEC-895A-191B2F34809C}" type="datetimeFigureOut">
              <a:rPr lang="ru-RU"/>
              <a:pPr>
                <a:defRPr/>
              </a:pPr>
              <a:t>20.05.2024</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C956E8CB-0D31-4A5B-B026-2BF699A595CF}"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9AE181FC-4FAF-40D7-9772-06B9DBB6854A}" type="datetimeFigureOut">
              <a:rPr lang="ru-RU"/>
              <a:pPr>
                <a:defRPr/>
              </a:pPr>
              <a:t>20.05.2024</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4C0F0FED-CDFD-458E-BFF3-ED593B22E77A}"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26EB74A6-5AE2-493F-9F72-1A364BDC186F}" type="datetimeFigureOut">
              <a:rPr lang="ru-RU"/>
              <a:pPr>
                <a:defRPr/>
              </a:pPr>
              <a:t>20.05.2024</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D623F652-42DF-4BEC-96BB-BFEEEAB0D971}"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A5EB5F28-D9C1-4E22-9180-B5D84E8CAF80}" type="datetimeFigureOut">
              <a:rPr lang="ru-RU"/>
              <a:pPr>
                <a:defRPr/>
              </a:pPr>
              <a:t>20.05.2024</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F3A74F7E-3A7F-4D1E-AEAC-C4462FEABD9A}"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1D1EF390-E719-4C47-A41C-579937F9419F}" type="datetimeFigureOut">
              <a:rPr lang="ru-RU"/>
              <a:pPr>
                <a:defRPr/>
              </a:pPr>
              <a:t>20.05.2024</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EB15EE5B-E098-4A49-9F1F-B59AC3A48E76}"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028534F2-ABA6-4E1F-8F43-679B5085A6AA}" type="datetimeFigureOut">
              <a:rPr lang="ru-RU"/>
              <a:pPr>
                <a:defRPr/>
              </a:pPr>
              <a:t>20.05.2024</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2BFFF91D-6086-4EAC-BC3C-3306883D5144}"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8D90F799-B12E-43FA-9EC2-616154C49F43}" type="datetimeFigureOut">
              <a:rPr lang="ru-RU"/>
              <a:pPr>
                <a:defRPr/>
              </a:pPr>
              <a:t>20.05.2024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E95A451D-5775-4A79-96E0-EC5E1797EA57}" type="slidenum">
              <a:rPr lang="ru-RU"/>
              <a:pPr>
                <a:defRPr/>
              </a:pPr>
              <a:t>‹#›</a:t>
            </a:fld>
            <a:endParaRPr lang="ru-RU"/>
          </a:p>
        </p:txBody>
      </p:sp>
    </p:spTree>
  </p:cSld>
  <p:clrMap bg1="dk1" tx1="lt1" bg2="dk2" tx2="lt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File_007.jpg"/>
          <p:cNvPicPr>
            <a:picLocks noGrp="1" noChangeAspect="1"/>
          </p:cNvPicPr>
          <p:nvPr>
            <p:ph idx="1"/>
          </p:nvPr>
        </p:nvPicPr>
        <p:blipFill>
          <a:blip r:embed="rId2" cstate="print"/>
          <a:stretch>
            <a:fillRect/>
          </a:stretch>
        </p:blipFill>
        <p:spPr>
          <a:xfrm>
            <a:off x="-81637" y="-72028"/>
            <a:ext cx="9214653" cy="6930028"/>
          </a:xfrm>
          <a:ln>
            <a:solidFill>
              <a:srgbClr val="00B0F0"/>
            </a:solidFill>
          </a:ln>
          <a:effectLst>
            <a:glow rad="228600">
              <a:schemeClr val="accent5">
                <a:satMod val="175000"/>
                <a:alpha val="40000"/>
              </a:schemeClr>
            </a:glow>
          </a:effectLst>
        </p:spPr>
      </p:pic>
      <p:sp>
        <p:nvSpPr>
          <p:cNvPr id="14338" name="TextBox 5"/>
          <p:cNvSpPr txBox="1">
            <a:spLocks noChangeArrowheads="1"/>
          </p:cNvSpPr>
          <p:nvPr/>
        </p:nvSpPr>
        <p:spPr bwMode="auto">
          <a:xfrm>
            <a:off x="0" y="476671"/>
            <a:ext cx="9133016" cy="5816977"/>
          </a:xfrm>
          <a:prstGeom prst="rect">
            <a:avLst/>
          </a:prstGeom>
          <a:noFill/>
          <a:ln w="9525">
            <a:noFill/>
            <a:miter lim="800000"/>
            <a:headEnd/>
            <a:tailEnd/>
          </a:ln>
        </p:spPr>
        <p:txBody>
          <a:bodyPr wrap="square">
            <a:spAutoFit/>
          </a:bodyPr>
          <a:lstStyle/>
          <a:p>
            <a:pPr algn="ctr"/>
            <a:r>
              <a:rPr lang="ru-RU" sz="2000" dirty="0">
                <a:solidFill>
                  <a:schemeClr val="bg1"/>
                </a:solidFill>
                <a:latin typeface="Times New Roman" panose="02020603050405020304" pitchFamily="18" charset="0"/>
                <a:cs typeface="Times New Roman" panose="02020603050405020304" pitchFamily="18" charset="0"/>
              </a:rPr>
              <a:t>Министерство просвещения ПМР</a:t>
            </a:r>
          </a:p>
          <a:p>
            <a:pPr algn="ctr"/>
            <a:r>
              <a:rPr lang="ru-RU" sz="2000" dirty="0">
                <a:solidFill>
                  <a:schemeClr val="bg1"/>
                </a:solidFill>
                <a:latin typeface="Times New Roman" panose="02020603050405020304" pitchFamily="18" charset="0"/>
                <a:cs typeface="Times New Roman" panose="02020603050405020304" pitchFamily="18" charset="0"/>
              </a:rPr>
              <a:t>ГОУ ДПО «Институт развития образования и повышения квалификации»</a:t>
            </a:r>
          </a:p>
          <a:p>
            <a:pPr algn="ctr"/>
            <a:endParaRPr lang="ru-RU" dirty="0">
              <a:solidFill>
                <a:srgbClr val="0070C0"/>
              </a:solidFill>
              <a:latin typeface="Times New Roman" pitchFamily="18" charset="0"/>
              <a:cs typeface="Times New Roman" pitchFamily="18" charset="0"/>
            </a:endParaRPr>
          </a:p>
          <a:p>
            <a:pPr algn="ctr"/>
            <a:endParaRPr lang="ru-RU" altLang="ru-RU" sz="3200" dirty="0" smtClean="0">
              <a:latin typeface="Times New Roman" panose="02020603050405020304" pitchFamily="18" charset="0"/>
              <a:cs typeface="Times New Roman" panose="02020603050405020304" pitchFamily="18" charset="0"/>
            </a:endParaRPr>
          </a:p>
          <a:p>
            <a:pPr algn="ctr"/>
            <a:r>
              <a:rPr lang="ru-RU" altLang="ru-RU" sz="3200" dirty="0" smtClean="0">
                <a:solidFill>
                  <a:srgbClr val="FF0000"/>
                </a:solidFill>
                <a:latin typeface="Times New Roman" panose="02020603050405020304" pitchFamily="18" charset="0"/>
                <a:cs typeface="Times New Roman" panose="02020603050405020304" pitchFamily="18" charset="0"/>
              </a:rPr>
              <a:t>Проект </a:t>
            </a:r>
            <a:endParaRPr lang="ru-RU" altLang="ru-RU" sz="3200" dirty="0" smtClean="0">
              <a:solidFill>
                <a:srgbClr val="FF0000"/>
              </a:solidFill>
              <a:latin typeface="Times New Roman" panose="02020603050405020304" pitchFamily="18" charset="0"/>
              <a:cs typeface="Times New Roman" panose="02020603050405020304" pitchFamily="18" charset="0"/>
            </a:endParaRPr>
          </a:p>
          <a:p>
            <a:pPr algn="ctr"/>
            <a:r>
              <a:rPr lang="ru-RU" altLang="ru-RU" sz="3200" dirty="0" smtClean="0">
                <a:latin typeface="Times New Roman" panose="02020603050405020304" pitchFamily="18" charset="0"/>
                <a:cs typeface="Times New Roman" panose="02020603050405020304" pitchFamily="18" charset="0"/>
              </a:rPr>
              <a:t> </a:t>
            </a:r>
            <a:r>
              <a:rPr lang="ru-RU" altLang="ru-RU" sz="2800" b="1" dirty="0" err="1" smtClean="0">
                <a:solidFill>
                  <a:srgbClr val="6600FF"/>
                </a:solidFill>
                <a:latin typeface="Times New Roman" panose="02020603050405020304" pitchFamily="18" charset="0"/>
                <a:cs typeface="Times New Roman" panose="02020603050405020304" pitchFamily="18" charset="0"/>
              </a:rPr>
              <a:t>Лэпбук</a:t>
            </a:r>
            <a:r>
              <a:rPr lang="ru-RU" altLang="ru-RU" sz="2800" b="1" dirty="0" smtClean="0">
                <a:solidFill>
                  <a:srgbClr val="6600FF"/>
                </a:solidFill>
                <a:latin typeface="Times New Roman" panose="02020603050405020304" pitchFamily="18" charset="0"/>
                <a:cs typeface="Times New Roman" panose="02020603050405020304" pitchFamily="18" charset="0"/>
              </a:rPr>
              <a:t> как </a:t>
            </a:r>
            <a:r>
              <a:rPr lang="ru-RU" altLang="ru-RU" sz="2800" b="1" dirty="0" smtClean="0">
                <a:solidFill>
                  <a:srgbClr val="6600FF"/>
                </a:solidFill>
                <a:latin typeface="Times New Roman" panose="02020603050405020304" pitchFamily="18" charset="0"/>
                <a:cs typeface="Times New Roman" panose="02020603050405020304" pitchFamily="18" charset="0"/>
              </a:rPr>
              <a:t>современное средство ознакомления дошкольников с предметным миром</a:t>
            </a:r>
          </a:p>
          <a:p>
            <a:pPr algn="ctr"/>
            <a:endParaRPr lang="ru-RU" sz="2800" dirty="0">
              <a:solidFill>
                <a:srgbClr val="0070C0"/>
              </a:solidFill>
              <a:latin typeface="Times New Roman" pitchFamily="18" charset="0"/>
              <a:cs typeface="Times New Roman" pitchFamily="18" charset="0"/>
            </a:endParaRPr>
          </a:p>
          <a:p>
            <a:pPr algn="ctr"/>
            <a:endParaRPr lang="ru-RU" dirty="0" smtClean="0">
              <a:solidFill>
                <a:srgbClr val="0070C0"/>
              </a:solidFill>
              <a:latin typeface="Times New Roman" pitchFamily="18" charset="0"/>
              <a:cs typeface="Times New Roman" pitchFamily="18" charset="0"/>
            </a:endParaRPr>
          </a:p>
          <a:p>
            <a:pPr algn="ctr"/>
            <a:endParaRPr lang="ru-RU" dirty="0">
              <a:solidFill>
                <a:srgbClr val="0070C0"/>
              </a:solidFill>
              <a:latin typeface="Times New Roman" pitchFamily="18" charset="0"/>
              <a:cs typeface="Times New Roman" pitchFamily="18" charset="0"/>
            </a:endParaRPr>
          </a:p>
          <a:p>
            <a:pPr algn="ctr"/>
            <a:endParaRPr lang="ru-RU" dirty="0">
              <a:solidFill>
                <a:srgbClr val="0070C0"/>
              </a:solidFill>
              <a:latin typeface="Times New Roman" pitchFamily="18" charset="0"/>
              <a:cs typeface="Times New Roman" pitchFamily="18" charset="0"/>
            </a:endParaRPr>
          </a:p>
          <a:p>
            <a:pPr algn="r"/>
            <a:r>
              <a:rPr lang="ru-RU" dirty="0">
                <a:solidFill>
                  <a:srgbClr val="002060"/>
                </a:solidFill>
                <a:latin typeface="Times New Roman" pitchFamily="18" charset="0"/>
                <a:cs typeface="Times New Roman" pitchFamily="18" charset="0"/>
              </a:rPr>
              <a:t>                                                   </a:t>
            </a:r>
            <a:r>
              <a:rPr lang="ru-RU" dirty="0" smtClean="0">
                <a:solidFill>
                  <a:srgbClr val="002060"/>
                </a:solidFill>
                <a:latin typeface="Times New Roman" pitchFamily="18" charset="0"/>
                <a:cs typeface="Times New Roman" pitchFamily="18" charset="0"/>
              </a:rPr>
              <a:t> </a:t>
            </a:r>
            <a:r>
              <a:rPr lang="ru-RU" dirty="0">
                <a:solidFill>
                  <a:srgbClr val="002060"/>
                </a:solidFill>
                <a:latin typeface="Times New Roman" pitchFamily="18" charset="0"/>
                <a:cs typeface="Times New Roman" pitchFamily="18" charset="0"/>
              </a:rPr>
              <a:t>В</a:t>
            </a:r>
            <a:r>
              <a:rPr lang="ru-RU" dirty="0" smtClean="0">
                <a:solidFill>
                  <a:srgbClr val="002060"/>
                </a:solidFill>
                <a:latin typeface="Times New Roman" pitchFamily="18" charset="0"/>
                <a:cs typeface="Times New Roman" pitchFamily="18" charset="0"/>
              </a:rPr>
              <a:t>ыполнила:</a:t>
            </a:r>
            <a:endParaRPr lang="ru-RU" dirty="0">
              <a:solidFill>
                <a:srgbClr val="002060"/>
              </a:solidFill>
              <a:latin typeface="Times New Roman" pitchFamily="18" charset="0"/>
              <a:cs typeface="Times New Roman" pitchFamily="18" charset="0"/>
            </a:endParaRPr>
          </a:p>
          <a:p>
            <a:pPr algn="r"/>
            <a:r>
              <a:rPr lang="ru-RU" dirty="0" smtClean="0">
                <a:solidFill>
                  <a:srgbClr val="002060"/>
                </a:solidFill>
                <a:latin typeface="Times New Roman" pitchFamily="18" charset="0"/>
                <a:cs typeface="Times New Roman" pitchFamily="18" charset="0"/>
              </a:rPr>
              <a:t>                                                                                         воспитатель МОУ «</a:t>
            </a:r>
            <a:r>
              <a:rPr lang="ru-RU" dirty="0" err="1" smtClean="0">
                <a:solidFill>
                  <a:srgbClr val="002060"/>
                </a:solidFill>
                <a:latin typeface="Times New Roman" pitchFamily="18" charset="0"/>
                <a:cs typeface="Times New Roman" pitchFamily="18" charset="0"/>
              </a:rPr>
              <a:t>Кузьминская</a:t>
            </a:r>
            <a:r>
              <a:rPr lang="ru-RU" dirty="0" smtClean="0">
                <a:solidFill>
                  <a:srgbClr val="002060"/>
                </a:solidFill>
                <a:latin typeface="Times New Roman" pitchFamily="18" charset="0"/>
                <a:cs typeface="Times New Roman" pitchFamily="18" charset="0"/>
              </a:rPr>
              <a:t> ООШ д/с им. И. </a:t>
            </a:r>
            <a:r>
              <a:rPr lang="ru-RU" dirty="0" err="1" smtClean="0">
                <a:solidFill>
                  <a:srgbClr val="002060"/>
                </a:solidFill>
                <a:latin typeface="Times New Roman" pitchFamily="18" charset="0"/>
                <a:cs typeface="Times New Roman" pitchFamily="18" charset="0"/>
              </a:rPr>
              <a:t>Солтыса</a:t>
            </a:r>
            <a:r>
              <a:rPr lang="ru-RU" dirty="0" smtClean="0">
                <a:solidFill>
                  <a:srgbClr val="002060"/>
                </a:solidFill>
                <a:latin typeface="Times New Roman" pitchFamily="18" charset="0"/>
                <a:cs typeface="Times New Roman" pitchFamily="18" charset="0"/>
              </a:rPr>
              <a:t>»                                                                                      </a:t>
            </a:r>
            <a:endParaRPr lang="ru-RU" dirty="0" smtClean="0">
              <a:solidFill>
                <a:srgbClr val="002060"/>
              </a:solidFill>
              <a:latin typeface="Times New Roman" pitchFamily="18" charset="0"/>
              <a:cs typeface="Times New Roman" pitchFamily="18" charset="0"/>
            </a:endParaRPr>
          </a:p>
          <a:p>
            <a:pPr algn="r"/>
            <a:r>
              <a:rPr lang="ru-RU" dirty="0" err="1" smtClean="0">
                <a:solidFill>
                  <a:srgbClr val="002060"/>
                </a:solidFill>
                <a:latin typeface="Times New Roman" pitchFamily="18" charset="0"/>
                <a:cs typeface="Times New Roman" pitchFamily="18" charset="0"/>
              </a:rPr>
              <a:t>Туркевич</a:t>
            </a:r>
            <a:r>
              <a:rPr lang="ru-RU" dirty="0" smtClean="0">
                <a:solidFill>
                  <a:srgbClr val="002060"/>
                </a:solidFill>
                <a:latin typeface="Times New Roman" pitchFamily="18" charset="0"/>
                <a:cs typeface="Times New Roman" pitchFamily="18" charset="0"/>
              </a:rPr>
              <a:t> Ольга Андреевна                                                                                         </a:t>
            </a:r>
            <a:endParaRPr lang="ru-RU" dirty="0">
              <a:solidFill>
                <a:srgbClr val="0070C0"/>
              </a:solidFill>
              <a:latin typeface="Times New Roman" pitchFamily="18" charset="0"/>
              <a:cs typeface="Times New Roman" pitchFamily="18" charset="0"/>
            </a:endParaRPr>
          </a:p>
          <a:p>
            <a:pPr algn="ctr"/>
            <a:r>
              <a:rPr lang="ru-RU" dirty="0" smtClean="0">
                <a:solidFill>
                  <a:srgbClr val="002060"/>
                </a:solidFill>
                <a:latin typeface="Times New Roman" pitchFamily="18" charset="0"/>
                <a:cs typeface="Times New Roman" pitchFamily="18" charset="0"/>
              </a:rPr>
              <a:t>2024 г.</a:t>
            </a:r>
            <a:r>
              <a:rPr lang="ru-RU" dirty="0">
                <a:solidFill>
                  <a:srgbClr val="002060"/>
                </a:solidFill>
                <a:latin typeface="Times New Roman" pitchFamily="18" charset="0"/>
                <a:cs typeface="Times New Roman" pitchFamily="18" charset="0"/>
              </a:rPr>
              <a:t/>
            </a:r>
            <a:br>
              <a:rPr lang="ru-RU" dirty="0">
                <a:solidFill>
                  <a:srgbClr val="002060"/>
                </a:solidFill>
                <a:latin typeface="Times New Roman" pitchFamily="18" charset="0"/>
                <a:cs typeface="Times New Roman" pitchFamily="18" charset="0"/>
              </a:rPr>
            </a:br>
            <a:r>
              <a:rPr lang="ru-RU" dirty="0" smtClean="0">
                <a:latin typeface="Times New Roman" pitchFamily="18" charset="0"/>
                <a:cs typeface="Times New Roman" pitchFamily="18" charset="0"/>
              </a:rPr>
              <a:t> </a:t>
            </a:r>
            <a:endParaRPr lang="ru-RU" dirty="0">
              <a:solidFill>
                <a:srgbClr val="7030A0"/>
              </a:solidFill>
              <a:latin typeface="Calibri" pitchFamily="34" charset="0"/>
            </a:endParaRPr>
          </a:p>
        </p:txBody>
      </p:sp>
      <p:pic>
        <p:nvPicPr>
          <p:cNvPr id="5" name="Рисунок 4" descr="https://top-fon.com/uploads/posts/2023-02/1675362235_top-fon-com-p-kartinki-chelovechkov-dlya-prezentatsii-pr-99.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4077072"/>
            <a:ext cx="3096344" cy="2169021"/>
          </a:xfrm>
          <a:prstGeom prst="rect">
            <a:avLst/>
          </a:prstGeom>
          <a:noFill/>
          <a:ln>
            <a:noFill/>
          </a:ln>
        </p:spPr>
      </p:pic>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Содержимое 3" descr="File_007.jpg"/>
          <p:cNvPicPr>
            <a:picLocks noChangeAspect="1"/>
          </p:cNvPicPr>
          <p:nvPr/>
        </p:nvPicPr>
        <p:blipFill>
          <a:blip r:embed="rId2" cstate="print"/>
          <a:stretch>
            <a:fillRect/>
          </a:stretch>
        </p:blipFill>
        <p:spPr>
          <a:xfrm>
            <a:off x="0" y="-40475"/>
            <a:ext cx="9154984" cy="6877092"/>
          </a:xfrm>
          <a:prstGeom prst="rect">
            <a:avLst/>
          </a:prstGeom>
          <a:ln>
            <a:solidFill>
              <a:srgbClr val="00B0F0"/>
            </a:solidFill>
          </a:ln>
          <a:effectLst>
            <a:glow rad="228600">
              <a:schemeClr val="accent5">
                <a:satMod val="175000"/>
                <a:alpha val="40000"/>
              </a:schemeClr>
            </a:glow>
          </a:effectLst>
        </p:spPr>
      </p:pic>
      <p:sp>
        <p:nvSpPr>
          <p:cNvPr id="17410" name="Прямоугольник 2"/>
          <p:cNvSpPr>
            <a:spLocks noChangeArrowheads="1"/>
          </p:cNvSpPr>
          <p:nvPr/>
        </p:nvSpPr>
        <p:spPr bwMode="auto">
          <a:xfrm>
            <a:off x="5508105" y="44450"/>
            <a:ext cx="3312045" cy="5632311"/>
          </a:xfrm>
          <a:prstGeom prst="rect">
            <a:avLst/>
          </a:prstGeom>
          <a:noFill/>
          <a:ln w="9525">
            <a:noFill/>
            <a:miter lim="800000"/>
            <a:headEnd/>
            <a:tailEnd/>
          </a:ln>
        </p:spPr>
        <p:txBody>
          <a:bodyPr wrap="square">
            <a:spAutoFit/>
          </a:bodyPr>
          <a:lstStyle/>
          <a:p>
            <a:pPr algn="ctr"/>
            <a:r>
              <a:rPr lang="ru-RU" altLang="ru-RU" sz="3200" b="1" dirty="0" err="1" smtClean="0">
                <a:solidFill>
                  <a:srgbClr val="6600FF"/>
                </a:solidFill>
                <a:latin typeface="Times New Roman" pitchFamily="18" charset="0"/>
                <a:cs typeface="Times New Roman" pitchFamily="18" charset="0"/>
              </a:rPr>
              <a:t>Лэпбук</a:t>
            </a:r>
            <a:r>
              <a:rPr lang="ru-RU" altLang="ru-RU" sz="3200" b="1" dirty="0" smtClean="0">
                <a:solidFill>
                  <a:srgbClr val="6600FF"/>
                </a:solidFill>
                <a:latin typeface="Times New Roman" pitchFamily="18" charset="0"/>
                <a:cs typeface="Times New Roman" pitchFamily="18" charset="0"/>
              </a:rPr>
              <a:t> «Волшебные звуки мелодии»</a:t>
            </a:r>
          </a:p>
          <a:p>
            <a:r>
              <a:rPr lang="ru-RU" altLang="ru-RU" sz="2400" b="1" dirty="0" smtClean="0">
                <a:solidFill>
                  <a:schemeClr val="bg2">
                    <a:lumMod val="50000"/>
                  </a:schemeClr>
                </a:solidFill>
                <a:latin typeface="Times New Roman" pitchFamily="18" charset="0"/>
                <a:cs typeface="Times New Roman" pitchFamily="18" charset="0"/>
              </a:rPr>
              <a:t>Цель: </a:t>
            </a:r>
            <a:r>
              <a:rPr lang="ru-RU" altLang="ru-RU" sz="2400" dirty="0" smtClean="0">
                <a:solidFill>
                  <a:schemeClr val="bg2">
                    <a:lumMod val="50000"/>
                  </a:schemeClr>
                </a:solidFill>
                <a:latin typeface="Times New Roman" pitchFamily="18" charset="0"/>
                <a:cs typeface="Times New Roman" pitchFamily="18" charset="0"/>
              </a:rPr>
              <a:t>расширение представлений детей о  многообразии музыкальных инструментов; систематизирование знаний  детей по классификации музыкальных инструментов, их свойств и групп.</a:t>
            </a:r>
            <a:endParaRPr lang="ru-RU" altLang="ru-RU" sz="2400" dirty="0">
              <a:solidFill>
                <a:schemeClr val="bg2">
                  <a:lumMod val="50000"/>
                </a:schemeClr>
              </a:solidFill>
              <a:latin typeface="Times New Roman" pitchFamily="18" charset="0"/>
              <a:cs typeface="Times New Roman" pitchFamily="18" charset="0"/>
            </a:endParaRPr>
          </a:p>
        </p:txBody>
      </p:sp>
      <p:sp>
        <p:nvSpPr>
          <p:cNvPr id="17411" name="Прямоугольник 3"/>
          <p:cNvSpPr>
            <a:spLocks noChangeArrowheads="1"/>
          </p:cNvSpPr>
          <p:nvPr/>
        </p:nvSpPr>
        <p:spPr bwMode="auto">
          <a:xfrm>
            <a:off x="251519" y="1340767"/>
            <a:ext cx="8713093" cy="677108"/>
          </a:xfrm>
          <a:prstGeom prst="rect">
            <a:avLst/>
          </a:prstGeom>
          <a:noFill/>
          <a:ln w="9525">
            <a:noFill/>
            <a:miter lim="800000"/>
            <a:headEnd/>
            <a:tailEnd/>
          </a:ln>
        </p:spPr>
        <p:txBody>
          <a:bodyPr wrap="square">
            <a:spAutoFit/>
          </a:bodyPr>
          <a:lstStyle/>
          <a:p>
            <a:pPr lvl="0" algn="just"/>
            <a:r>
              <a:rPr lang="ru-RU" sz="2000" dirty="0" smtClean="0">
                <a:solidFill>
                  <a:srgbClr val="0070C0"/>
                </a:solidFill>
                <a:latin typeface="Times New Roman" pitchFamily="18" charset="0"/>
                <a:cs typeface="Times New Roman" pitchFamily="18" charset="0"/>
              </a:rPr>
              <a:t> </a:t>
            </a:r>
            <a:endParaRPr lang="ru-RU" b="1" dirty="0">
              <a:solidFill>
                <a:schemeClr val="bg1"/>
              </a:solidFill>
              <a:latin typeface="Times New Roman" pitchFamily="18" charset="0"/>
              <a:cs typeface="Times New Roman" pitchFamily="18" charset="0"/>
            </a:endParaRPr>
          </a:p>
          <a:p>
            <a:endParaRPr lang="ru-RU" altLang="ru-RU" b="1" dirty="0">
              <a:solidFill>
                <a:srgbClr val="0070C0"/>
              </a:solidFill>
              <a:latin typeface="Times New Roman" pitchFamily="18" charset="0"/>
              <a:cs typeface="Times New Roman" pitchFamily="18" charset="0"/>
            </a:endParaRPr>
          </a:p>
        </p:txBody>
      </p:sp>
      <p:sp>
        <p:nvSpPr>
          <p:cNvPr id="3" name="Прямоугольник 2"/>
          <p:cNvSpPr/>
          <p:nvPr/>
        </p:nvSpPr>
        <p:spPr>
          <a:xfrm>
            <a:off x="539552" y="980729"/>
            <a:ext cx="7992888" cy="759182"/>
          </a:xfrm>
          <a:prstGeom prst="rect">
            <a:avLst/>
          </a:prstGeom>
        </p:spPr>
        <p:txBody>
          <a:bodyPr wrap="square">
            <a:spAutoFit/>
          </a:bodyPr>
          <a:lstStyle/>
          <a:p>
            <a:pPr algn="just">
              <a:lnSpc>
                <a:spcPts val="1575"/>
              </a:lnSpc>
              <a:spcAft>
                <a:spcPts val="1950"/>
              </a:spcAft>
            </a:pPr>
            <a:endParaRPr lang="ru-RU" b="1" dirty="0" smtClean="0">
              <a:solidFill>
                <a:srgbClr val="222222"/>
              </a:solidFill>
              <a:latin typeface="Georgia" panose="02040502050405020303" pitchFamily="18" charset="0"/>
              <a:ea typeface="Times New Roman" panose="02020603050405020304" pitchFamily="18" charset="0"/>
              <a:cs typeface="Times New Roman" panose="02020603050405020304" pitchFamily="18" charset="0"/>
            </a:endParaRPr>
          </a:p>
          <a:p>
            <a:pPr algn="just">
              <a:lnSpc>
                <a:spcPts val="1575"/>
              </a:lnSpc>
              <a:spcAft>
                <a:spcPts val="1950"/>
              </a:spcAft>
            </a:pP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3" y="1210281"/>
            <a:ext cx="5210229" cy="5209461"/>
          </a:xfrm>
          <a:prstGeom prst="rect">
            <a:avLst/>
          </a:prstGeom>
        </p:spPr>
      </p:pic>
    </p:spTree>
    <p:extLst>
      <p:ext uri="{BB962C8B-B14F-4D97-AF65-F5344CB8AC3E}">
        <p14:creationId xmlns:p14="http://schemas.microsoft.com/office/powerpoint/2010/main" val="2001466250"/>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Содержимое 3" descr="File_007.jpg"/>
          <p:cNvPicPr>
            <a:picLocks noChangeAspect="1"/>
          </p:cNvPicPr>
          <p:nvPr/>
        </p:nvPicPr>
        <p:blipFill>
          <a:blip r:embed="rId2" cstate="print"/>
          <a:stretch>
            <a:fillRect/>
          </a:stretch>
        </p:blipFill>
        <p:spPr>
          <a:xfrm>
            <a:off x="0" y="-40475"/>
            <a:ext cx="9154984" cy="6877092"/>
          </a:xfrm>
          <a:prstGeom prst="rect">
            <a:avLst/>
          </a:prstGeom>
          <a:ln>
            <a:solidFill>
              <a:srgbClr val="00B0F0"/>
            </a:solidFill>
          </a:ln>
          <a:effectLst>
            <a:glow rad="228600">
              <a:schemeClr val="accent5">
                <a:satMod val="175000"/>
                <a:alpha val="40000"/>
              </a:schemeClr>
            </a:glow>
          </a:effectLst>
        </p:spPr>
      </p:pic>
      <p:sp>
        <p:nvSpPr>
          <p:cNvPr id="17410" name="Прямоугольник 2"/>
          <p:cNvSpPr>
            <a:spLocks noChangeArrowheads="1"/>
          </p:cNvSpPr>
          <p:nvPr/>
        </p:nvSpPr>
        <p:spPr bwMode="auto">
          <a:xfrm>
            <a:off x="1043609" y="44450"/>
            <a:ext cx="7776542" cy="584775"/>
          </a:xfrm>
          <a:prstGeom prst="rect">
            <a:avLst/>
          </a:prstGeom>
          <a:noFill/>
          <a:ln w="9525">
            <a:noFill/>
            <a:miter lim="800000"/>
            <a:headEnd/>
            <a:tailEnd/>
          </a:ln>
        </p:spPr>
        <p:txBody>
          <a:bodyPr wrap="square">
            <a:spAutoFit/>
          </a:bodyPr>
          <a:lstStyle/>
          <a:p>
            <a:pPr algn="ctr"/>
            <a:r>
              <a:rPr lang="ru-RU" altLang="ru-RU" sz="3200" b="1" dirty="0" err="1" smtClean="0">
                <a:solidFill>
                  <a:srgbClr val="6600FF"/>
                </a:solidFill>
                <a:latin typeface="Times New Roman" pitchFamily="18" charset="0"/>
                <a:cs typeface="Times New Roman" pitchFamily="18" charset="0"/>
              </a:rPr>
              <a:t>Лэпбук</a:t>
            </a:r>
            <a:r>
              <a:rPr lang="ru-RU" altLang="ru-RU" sz="3200" b="1" dirty="0" smtClean="0">
                <a:solidFill>
                  <a:srgbClr val="6600FF"/>
                </a:solidFill>
                <a:latin typeface="Times New Roman" pitchFamily="18" charset="0"/>
                <a:cs typeface="Times New Roman" pitchFamily="18" charset="0"/>
              </a:rPr>
              <a:t> «Волшебные звуки мелодии»</a:t>
            </a:r>
          </a:p>
        </p:txBody>
      </p:sp>
      <p:sp>
        <p:nvSpPr>
          <p:cNvPr id="17411" name="Прямоугольник 3"/>
          <p:cNvSpPr>
            <a:spLocks noChangeArrowheads="1"/>
          </p:cNvSpPr>
          <p:nvPr/>
        </p:nvSpPr>
        <p:spPr bwMode="auto">
          <a:xfrm>
            <a:off x="251519" y="1340767"/>
            <a:ext cx="8713093" cy="677108"/>
          </a:xfrm>
          <a:prstGeom prst="rect">
            <a:avLst/>
          </a:prstGeom>
          <a:noFill/>
          <a:ln w="9525">
            <a:noFill/>
            <a:miter lim="800000"/>
            <a:headEnd/>
            <a:tailEnd/>
          </a:ln>
        </p:spPr>
        <p:txBody>
          <a:bodyPr wrap="square">
            <a:spAutoFit/>
          </a:bodyPr>
          <a:lstStyle/>
          <a:p>
            <a:pPr lvl="0" algn="just"/>
            <a:r>
              <a:rPr lang="ru-RU" sz="2000" dirty="0" smtClean="0">
                <a:solidFill>
                  <a:srgbClr val="0070C0"/>
                </a:solidFill>
                <a:latin typeface="Times New Roman" pitchFamily="18" charset="0"/>
                <a:cs typeface="Times New Roman" pitchFamily="18" charset="0"/>
              </a:rPr>
              <a:t> </a:t>
            </a:r>
            <a:endParaRPr lang="ru-RU" b="1" dirty="0">
              <a:solidFill>
                <a:schemeClr val="bg1"/>
              </a:solidFill>
              <a:latin typeface="Times New Roman" pitchFamily="18" charset="0"/>
              <a:cs typeface="Times New Roman" pitchFamily="18" charset="0"/>
            </a:endParaRPr>
          </a:p>
          <a:p>
            <a:endParaRPr lang="ru-RU" altLang="ru-RU" b="1" dirty="0">
              <a:solidFill>
                <a:srgbClr val="0070C0"/>
              </a:solidFill>
              <a:latin typeface="Times New Roman" pitchFamily="18" charset="0"/>
              <a:cs typeface="Times New Roman" pitchFamily="18" charset="0"/>
            </a:endParaRPr>
          </a:p>
        </p:txBody>
      </p:sp>
      <p:sp>
        <p:nvSpPr>
          <p:cNvPr id="3" name="Прямоугольник 2"/>
          <p:cNvSpPr/>
          <p:nvPr/>
        </p:nvSpPr>
        <p:spPr>
          <a:xfrm>
            <a:off x="539552" y="980729"/>
            <a:ext cx="7992888" cy="759182"/>
          </a:xfrm>
          <a:prstGeom prst="rect">
            <a:avLst/>
          </a:prstGeom>
        </p:spPr>
        <p:txBody>
          <a:bodyPr wrap="square">
            <a:spAutoFit/>
          </a:bodyPr>
          <a:lstStyle/>
          <a:p>
            <a:pPr algn="just">
              <a:lnSpc>
                <a:spcPts val="1575"/>
              </a:lnSpc>
              <a:spcAft>
                <a:spcPts val="1950"/>
              </a:spcAft>
            </a:pPr>
            <a:endParaRPr lang="ru-RU" b="1" dirty="0" smtClean="0">
              <a:solidFill>
                <a:srgbClr val="222222"/>
              </a:solidFill>
              <a:latin typeface="Georgia" panose="02040502050405020303" pitchFamily="18" charset="0"/>
              <a:ea typeface="Times New Roman" panose="02020603050405020304" pitchFamily="18" charset="0"/>
              <a:cs typeface="Times New Roman" panose="02020603050405020304" pitchFamily="18" charset="0"/>
            </a:endParaRPr>
          </a:p>
          <a:p>
            <a:pPr algn="just">
              <a:lnSpc>
                <a:spcPts val="1575"/>
              </a:lnSpc>
              <a:spcAft>
                <a:spcPts val="1950"/>
              </a:spcAft>
            </a:pP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Рисунок 3"/>
          <p:cNvPicPr>
            <a:picLocks noChangeAspect="1"/>
          </p:cNvPicPr>
          <p:nvPr/>
        </p:nvPicPr>
        <p:blipFill rotWithShape="1">
          <a:blip r:embed="rId3" cstate="print">
            <a:extLst>
              <a:ext uri="{28A0092B-C50C-407E-A947-70E740481C1C}">
                <a14:useLocalDpi xmlns:a14="http://schemas.microsoft.com/office/drawing/2010/main" val="0"/>
              </a:ext>
            </a:extLst>
          </a:blip>
          <a:srcRect l="5165" b="10612"/>
          <a:stretch/>
        </p:blipFill>
        <p:spPr>
          <a:xfrm>
            <a:off x="4238209" y="3110501"/>
            <a:ext cx="4817513" cy="3697038"/>
          </a:xfrm>
          <a:prstGeom prst="rect">
            <a:avLst/>
          </a:prstGeom>
        </p:spPr>
      </p:pic>
      <p:pic>
        <p:nvPicPr>
          <p:cNvPr id="8" name="Рисунок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8111" y="687724"/>
            <a:ext cx="4387885" cy="3290914"/>
          </a:xfrm>
          <a:prstGeom prst="rect">
            <a:avLst/>
          </a:prstGeom>
        </p:spPr>
      </p:pic>
    </p:spTree>
    <p:extLst>
      <p:ext uri="{BB962C8B-B14F-4D97-AF65-F5344CB8AC3E}">
        <p14:creationId xmlns:p14="http://schemas.microsoft.com/office/powerpoint/2010/main" val="963631145"/>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Содержимое 3" descr="File_007.jpg"/>
          <p:cNvPicPr>
            <a:picLocks noChangeAspect="1"/>
          </p:cNvPicPr>
          <p:nvPr/>
        </p:nvPicPr>
        <p:blipFill>
          <a:blip r:embed="rId2" cstate="print"/>
          <a:stretch>
            <a:fillRect/>
          </a:stretch>
        </p:blipFill>
        <p:spPr>
          <a:xfrm>
            <a:off x="0" y="-40475"/>
            <a:ext cx="9154984" cy="6877092"/>
          </a:xfrm>
          <a:prstGeom prst="rect">
            <a:avLst/>
          </a:prstGeom>
          <a:ln>
            <a:solidFill>
              <a:srgbClr val="00B0F0"/>
            </a:solidFill>
          </a:ln>
          <a:effectLst>
            <a:glow rad="228600">
              <a:schemeClr val="accent5">
                <a:satMod val="175000"/>
                <a:alpha val="40000"/>
              </a:schemeClr>
            </a:glow>
          </a:effectLst>
        </p:spPr>
      </p:pic>
      <p:sp>
        <p:nvSpPr>
          <p:cNvPr id="17410" name="Прямоугольник 2"/>
          <p:cNvSpPr>
            <a:spLocks noChangeArrowheads="1"/>
          </p:cNvSpPr>
          <p:nvPr/>
        </p:nvSpPr>
        <p:spPr bwMode="auto">
          <a:xfrm>
            <a:off x="3635897" y="44450"/>
            <a:ext cx="5184254" cy="3170099"/>
          </a:xfrm>
          <a:prstGeom prst="rect">
            <a:avLst/>
          </a:prstGeom>
          <a:noFill/>
          <a:ln w="9525">
            <a:noFill/>
            <a:miter lim="800000"/>
            <a:headEnd/>
            <a:tailEnd/>
          </a:ln>
        </p:spPr>
        <p:txBody>
          <a:bodyPr wrap="square">
            <a:spAutoFit/>
          </a:bodyPr>
          <a:lstStyle/>
          <a:p>
            <a:pPr algn="ctr"/>
            <a:r>
              <a:rPr lang="ru-RU" altLang="ru-RU" sz="2800" b="1" dirty="0" err="1" smtClean="0">
                <a:solidFill>
                  <a:srgbClr val="6600FF"/>
                </a:solidFill>
                <a:latin typeface="Times New Roman" pitchFamily="18" charset="0"/>
                <a:cs typeface="Times New Roman" pitchFamily="18" charset="0"/>
              </a:rPr>
              <a:t>Лэпбук</a:t>
            </a:r>
            <a:r>
              <a:rPr lang="ru-RU" altLang="ru-RU" sz="2800" b="1" dirty="0" smtClean="0">
                <a:solidFill>
                  <a:srgbClr val="6600FF"/>
                </a:solidFill>
                <a:latin typeface="Times New Roman" pitchFamily="18" charset="0"/>
                <a:cs typeface="Times New Roman" pitchFamily="18" charset="0"/>
              </a:rPr>
              <a:t> </a:t>
            </a:r>
            <a:endParaRPr lang="ru-RU" altLang="ru-RU" sz="2800" b="1" dirty="0">
              <a:solidFill>
                <a:srgbClr val="6600FF"/>
              </a:solidFill>
              <a:latin typeface="Times New Roman" pitchFamily="18" charset="0"/>
              <a:cs typeface="Times New Roman" pitchFamily="18" charset="0"/>
            </a:endParaRPr>
          </a:p>
          <a:p>
            <a:pPr algn="ctr"/>
            <a:r>
              <a:rPr lang="ru-RU" altLang="ru-RU" sz="2800" b="1" dirty="0" smtClean="0">
                <a:solidFill>
                  <a:srgbClr val="6600FF"/>
                </a:solidFill>
                <a:latin typeface="Times New Roman" pitchFamily="18" charset="0"/>
                <a:cs typeface="Times New Roman" pitchFamily="18" charset="0"/>
              </a:rPr>
              <a:t>«Мир вокруг нас»</a:t>
            </a:r>
            <a:endParaRPr lang="ru-RU" altLang="ru-RU" sz="2800" b="1" dirty="0">
              <a:solidFill>
                <a:srgbClr val="6600FF"/>
              </a:solidFill>
              <a:latin typeface="Times New Roman" pitchFamily="18" charset="0"/>
              <a:cs typeface="Times New Roman" pitchFamily="18" charset="0"/>
            </a:endParaRPr>
          </a:p>
          <a:p>
            <a:r>
              <a:rPr lang="ru-RU" altLang="ru-RU" b="1" dirty="0" smtClean="0">
                <a:solidFill>
                  <a:schemeClr val="bg2">
                    <a:lumMod val="50000"/>
                  </a:schemeClr>
                </a:solidFill>
                <a:latin typeface="Times New Roman" pitchFamily="18" charset="0"/>
                <a:cs typeface="Times New Roman" pitchFamily="18" charset="0"/>
              </a:rPr>
              <a:t>Цель: </a:t>
            </a:r>
            <a:r>
              <a:rPr lang="ru-RU" dirty="0" smtClean="0">
                <a:solidFill>
                  <a:schemeClr val="bg2">
                    <a:lumMod val="50000"/>
                  </a:schemeClr>
                </a:solidFill>
              </a:rPr>
              <a:t>дать </a:t>
            </a:r>
            <a:r>
              <a:rPr lang="ru-RU" dirty="0">
                <a:solidFill>
                  <a:schemeClr val="bg2">
                    <a:lumMod val="50000"/>
                  </a:schemeClr>
                </a:solidFill>
              </a:rPr>
              <a:t>детям понятие о посуде и мебели: умение различать материал, из которого они изготовлены (стекло, фарфор, глина, ткань, кожа, дерево и т.д.); развитие умения сравнивать, находить признаки сходства и различия, установление причинно-следственных связей между предметами и материалами, обобщение предметов</a:t>
            </a:r>
            <a:r>
              <a:rPr lang="ru-RU" dirty="0" smtClean="0">
                <a:solidFill>
                  <a:schemeClr val="bg2">
                    <a:lumMod val="50000"/>
                  </a:schemeClr>
                </a:solidFill>
              </a:rPr>
              <a:t>.</a:t>
            </a:r>
            <a:endParaRPr lang="ru-RU" altLang="ru-RU" b="1" dirty="0" smtClean="0">
              <a:solidFill>
                <a:schemeClr val="bg2">
                  <a:lumMod val="50000"/>
                </a:schemeClr>
              </a:solidFill>
              <a:latin typeface="Times New Roman" pitchFamily="18" charset="0"/>
              <a:cs typeface="Times New Roman" pitchFamily="18" charset="0"/>
            </a:endParaRPr>
          </a:p>
        </p:txBody>
      </p:sp>
      <p:sp>
        <p:nvSpPr>
          <p:cNvPr id="17411" name="Прямоугольник 3"/>
          <p:cNvSpPr>
            <a:spLocks noChangeArrowheads="1"/>
          </p:cNvSpPr>
          <p:nvPr/>
        </p:nvSpPr>
        <p:spPr bwMode="auto">
          <a:xfrm>
            <a:off x="251519" y="1340767"/>
            <a:ext cx="8713093" cy="677108"/>
          </a:xfrm>
          <a:prstGeom prst="rect">
            <a:avLst/>
          </a:prstGeom>
          <a:noFill/>
          <a:ln w="9525">
            <a:noFill/>
            <a:miter lim="800000"/>
            <a:headEnd/>
            <a:tailEnd/>
          </a:ln>
        </p:spPr>
        <p:txBody>
          <a:bodyPr wrap="square">
            <a:spAutoFit/>
          </a:bodyPr>
          <a:lstStyle/>
          <a:p>
            <a:pPr lvl="0" algn="just"/>
            <a:r>
              <a:rPr lang="ru-RU" sz="2000" dirty="0" smtClean="0">
                <a:solidFill>
                  <a:srgbClr val="0070C0"/>
                </a:solidFill>
                <a:latin typeface="Times New Roman" pitchFamily="18" charset="0"/>
                <a:cs typeface="Times New Roman" pitchFamily="18" charset="0"/>
              </a:rPr>
              <a:t> </a:t>
            </a:r>
            <a:endParaRPr lang="ru-RU" b="1" dirty="0">
              <a:solidFill>
                <a:schemeClr val="bg1"/>
              </a:solidFill>
              <a:latin typeface="Times New Roman" pitchFamily="18" charset="0"/>
              <a:cs typeface="Times New Roman" pitchFamily="18" charset="0"/>
            </a:endParaRPr>
          </a:p>
          <a:p>
            <a:endParaRPr lang="ru-RU" altLang="ru-RU" b="1" dirty="0">
              <a:solidFill>
                <a:srgbClr val="0070C0"/>
              </a:solidFill>
              <a:latin typeface="Times New Roman" pitchFamily="18" charset="0"/>
              <a:cs typeface="Times New Roman" pitchFamily="18" charset="0"/>
            </a:endParaRPr>
          </a:p>
        </p:txBody>
      </p:sp>
      <p:sp>
        <p:nvSpPr>
          <p:cNvPr id="3" name="Прямоугольник 2"/>
          <p:cNvSpPr/>
          <p:nvPr/>
        </p:nvSpPr>
        <p:spPr>
          <a:xfrm>
            <a:off x="539552" y="980729"/>
            <a:ext cx="7992888" cy="759182"/>
          </a:xfrm>
          <a:prstGeom prst="rect">
            <a:avLst/>
          </a:prstGeom>
        </p:spPr>
        <p:txBody>
          <a:bodyPr wrap="square">
            <a:spAutoFit/>
          </a:bodyPr>
          <a:lstStyle/>
          <a:p>
            <a:pPr algn="just">
              <a:lnSpc>
                <a:spcPts val="1575"/>
              </a:lnSpc>
              <a:spcAft>
                <a:spcPts val="1950"/>
              </a:spcAft>
            </a:pPr>
            <a:endParaRPr lang="ru-RU" b="1" dirty="0" smtClean="0">
              <a:solidFill>
                <a:srgbClr val="222222"/>
              </a:solidFill>
              <a:latin typeface="Georgia" panose="02040502050405020303" pitchFamily="18" charset="0"/>
              <a:ea typeface="Times New Roman" panose="02020603050405020304" pitchFamily="18" charset="0"/>
              <a:cs typeface="Times New Roman" panose="02020603050405020304" pitchFamily="18" charset="0"/>
            </a:endParaRPr>
          </a:p>
          <a:p>
            <a:pPr algn="just">
              <a:lnSpc>
                <a:spcPts val="1575"/>
              </a:lnSpc>
              <a:spcAft>
                <a:spcPts val="1950"/>
              </a:spcAft>
            </a:pP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Рисунок 5" descr="C:\Users\Sad 33\Desktop\20231023_143122.jpg"/>
          <p:cNvPicPr/>
          <p:nvPr/>
        </p:nvPicPr>
        <p:blipFill rotWithShape="1">
          <a:blip r:embed="rId3" cstate="print">
            <a:extLst>
              <a:ext uri="{28A0092B-C50C-407E-A947-70E740481C1C}">
                <a14:useLocalDpi xmlns:a14="http://schemas.microsoft.com/office/drawing/2010/main" val="0"/>
              </a:ext>
            </a:extLst>
          </a:blip>
          <a:srcRect l="8484" r="8245"/>
          <a:stretch/>
        </p:blipFill>
        <p:spPr bwMode="auto">
          <a:xfrm rot="5400000">
            <a:off x="283630" y="284780"/>
            <a:ext cx="3148587" cy="2980526"/>
          </a:xfrm>
          <a:prstGeom prst="rect">
            <a:avLst/>
          </a:prstGeom>
          <a:noFill/>
          <a:ln>
            <a:noFill/>
          </a:ln>
          <a:extLst>
            <a:ext uri="{53640926-AAD7-44D8-BBD7-CCE9431645EC}">
              <a14:shadowObscured xmlns:a14="http://schemas.microsoft.com/office/drawing/2010/main"/>
            </a:ext>
          </a:extLst>
        </p:spPr>
      </p:pic>
      <p:pic>
        <p:nvPicPr>
          <p:cNvPr id="7" name="Рисунок 6" descr="C:\Users\Sad 33\Desktop\20231023_143048.jpg"/>
          <p:cNvPicPr/>
          <p:nvPr/>
        </p:nvPicPr>
        <p:blipFill rotWithShape="1">
          <a:blip r:embed="rId4" cstate="print">
            <a:extLst>
              <a:ext uri="{28A0092B-C50C-407E-A947-70E740481C1C}">
                <a14:useLocalDpi xmlns:a14="http://schemas.microsoft.com/office/drawing/2010/main" val="0"/>
              </a:ext>
            </a:extLst>
          </a:blip>
          <a:srcRect l="37187" r="3482"/>
          <a:stretch/>
        </p:blipFill>
        <p:spPr bwMode="auto">
          <a:xfrm rot="5400000">
            <a:off x="988867" y="2943611"/>
            <a:ext cx="3094691" cy="4176466"/>
          </a:xfrm>
          <a:prstGeom prst="rect">
            <a:avLst/>
          </a:prstGeom>
          <a:noFill/>
          <a:ln>
            <a:noFill/>
          </a:ln>
          <a:extLst>
            <a:ext uri="{53640926-AAD7-44D8-BBD7-CCE9431645EC}">
              <a14:shadowObscured xmlns:a14="http://schemas.microsoft.com/office/drawing/2010/main"/>
            </a:ext>
          </a:extLst>
        </p:spPr>
      </p:pic>
      <p:pic>
        <p:nvPicPr>
          <p:cNvPr id="8" name="Рисунок 7" descr="C:\Users\Sad 33\Desktop\20231023_143340.jpg"/>
          <p:cNvPicPr/>
          <p:nvPr/>
        </p:nvPicPr>
        <p:blipFill rotWithShape="1">
          <a:blip r:embed="rId5" cstate="print">
            <a:extLst>
              <a:ext uri="{28A0092B-C50C-407E-A947-70E740481C1C}">
                <a14:useLocalDpi xmlns:a14="http://schemas.microsoft.com/office/drawing/2010/main" val="0"/>
              </a:ext>
            </a:extLst>
          </a:blip>
          <a:srcRect l="9142" r="7921"/>
          <a:stretch/>
        </p:blipFill>
        <p:spPr bwMode="auto">
          <a:xfrm rot="5400000">
            <a:off x="5336434" y="3003455"/>
            <a:ext cx="3106561" cy="403257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21670696"/>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Содержимое 3" descr="File_007.jpg"/>
          <p:cNvPicPr>
            <a:picLocks noChangeAspect="1"/>
          </p:cNvPicPr>
          <p:nvPr/>
        </p:nvPicPr>
        <p:blipFill>
          <a:blip r:embed="rId2" cstate="print"/>
          <a:stretch>
            <a:fillRect/>
          </a:stretch>
        </p:blipFill>
        <p:spPr>
          <a:xfrm>
            <a:off x="0" y="-94897"/>
            <a:ext cx="9154984" cy="6877092"/>
          </a:xfrm>
          <a:prstGeom prst="rect">
            <a:avLst/>
          </a:prstGeom>
          <a:ln>
            <a:solidFill>
              <a:srgbClr val="00B0F0"/>
            </a:solidFill>
          </a:ln>
          <a:effectLst>
            <a:glow rad="228600">
              <a:schemeClr val="accent5">
                <a:satMod val="175000"/>
                <a:alpha val="40000"/>
              </a:schemeClr>
            </a:glow>
          </a:effectLst>
        </p:spPr>
      </p:pic>
      <p:sp>
        <p:nvSpPr>
          <p:cNvPr id="17410" name="Прямоугольник 2"/>
          <p:cNvSpPr>
            <a:spLocks noChangeArrowheads="1"/>
          </p:cNvSpPr>
          <p:nvPr/>
        </p:nvSpPr>
        <p:spPr bwMode="auto">
          <a:xfrm>
            <a:off x="5231129" y="44450"/>
            <a:ext cx="3733483" cy="2923877"/>
          </a:xfrm>
          <a:prstGeom prst="rect">
            <a:avLst/>
          </a:prstGeom>
          <a:noFill/>
          <a:ln w="9525">
            <a:noFill/>
            <a:miter lim="800000"/>
            <a:headEnd/>
            <a:tailEnd/>
          </a:ln>
        </p:spPr>
        <p:txBody>
          <a:bodyPr wrap="square">
            <a:spAutoFit/>
          </a:bodyPr>
          <a:lstStyle/>
          <a:p>
            <a:pPr algn="ctr"/>
            <a:r>
              <a:rPr lang="ru-RU" altLang="ru-RU" sz="3200" b="1" dirty="0" err="1" smtClean="0">
                <a:solidFill>
                  <a:srgbClr val="6600FF"/>
                </a:solidFill>
                <a:latin typeface="Times New Roman" pitchFamily="18" charset="0"/>
                <a:cs typeface="Times New Roman" pitchFamily="18" charset="0"/>
              </a:rPr>
              <a:t>Лэпбук</a:t>
            </a:r>
            <a:r>
              <a:rPr lang="ru-RU" altLang="ru-RU" sz="3200" b="1" dirty="0" smtClean="0">
                <a:solidFill>
                  <a:srgbClr val="6600FF"/>
                </a:solidFill>
                <a:latin typeface="Times New Roman" pitchFamily="18" charset="0"/>
                <a:cs typeface="Times New Roman" pitchFamily="18" charset="0"/>
              </a:rPr>
              <a:t> </a:t>
            </a:r>
          </a:p>
          <a:p>
            <a:pPr algn="ctr"/>
            <a:r>
              <a:rPr lang="ru-RU" altLang="ru-RU" sz="3200" b="1" dirty="0" smtClean="0">
                <a:solidFill>
                  <a:srgbClr val="6600FF"/>
                </a:solidFill>
                <a:latin typeface="Times New Roman" pitchFamily="18" charset="0"/>
                <a:cs typeface="Times New Roman" pitchFamily="18" charset="0"/>
              </a:rPr>
              <a:t>«</a:t>
            </a:r>
            <a:r>
              <a:rPr lang="ru-RU" altLang="ru-RU" sz="3200" b="1" dirty="0" err="1" smtClean="0">
                <a:solidFill>
                  <a:srgbClr val="6600FF"/>
                </a:solidFill>
                <a:latin typeface="Times New Roman" pitchFamily="18" charset="0"/>
                <a:cs typeface="Times New Roman" pitchFamily="18" charset="0"/>
              </a:rPr>
              <a:t>Бьюти</a:t>
            </a:r>
            <a:r>
              <a:rPr lang="ru-RU" altLang="ru-RU" sz="3200" b="1" dirty="0" smtClean="0">
                <a:solidFill>
                  <a:srgbClr val="6600FF"/>
                </a:solidFill>
                <a:latin typeface="Times New Roman" pitchFamily="18" charset="0"/>
                <a:cs typeface="Times New Roman" pitchFamily="18" charset="0"/>
              </a:rPr>
              <a:t>-салон»</a:t>
            </a:r>
          </a:p>
          <a:p>
            <a:r>
              <a:rPr lang="ru-RU" altLang="ru-RU" sz="2000" b="1" dirty="0" smtClean="0">
                <a:solidFill>
                  <a:srgbClr val="002060"/>
                </a:solidFill>
                <a:latin typeface="Times New Roman" pitchFamily="18" charset="0"/>
                <a:cs typeface="Times New Roman" pitchFamily="18" charset="0"/>
              </a:rPr>
              <a:t>Цель: </a:t>
            </a:r>
            <a:r>
              <a:rPr lang="ru-RU" sz="2000" dirty="0" smtClean="0">
                <a:solidFill>
                  <a:srgbClr val="002060"/>
                </a:solidFill>
                <a:latin typeface="Times New Roman" panose="02020603050405020304" pitchFamily="18" charset="0"/>
                <a:cs typeface="Times New Roman" panose="02020603050405020304" pitchFamily="18" charset="0"/>
              </a:rPr>
              <a:t>расширение </a:t>
            </a:r>
            <a:r>
              <a:rPr lang="ru-RU" sz="2000" dirty="0">
                <a:solidFill>
                  <a:srgbClr val="002060"/>
                </a:solidFill>
                <a:latin typeface="Times New Roman" panose="02020603050405020304" pitchFamily="18" charset="0"/>
                <a:cs typeface="Times New Roman" panose="02020603050405020304" pitchFamily="18" charset="0"/>
              </a:rPr>
              <a:t>и </a:t>
            </a:r>
            <a:r>
              <a:rPr lang="ru-RU" sz="2000" dirty="0" smtClean="0">
                <a:solidFill>
                  <a:srgbClr val="002060"/>
                </a:solidFill>
                <a:latin typeface="Times New Roman" panose="02020603050405020304" pitchFamily="18" charset="0"/>
                <a:cs typeface="Times New Roman" panose="02020603050405020304" pitchFamily="18" charset="0"/>
              </a:rPr>
              <a:t>обобщение представлений </a:t>
            </a:r>
            <a:r>
              <a:rPr lang="ru-RU" sz="2000" dirty="0">
                <a:solidFill>
                  <a:srgbClr val="002060"/>
                </a:solidFill>
                <a:latin typeface="Times New Roman" panose="02020603050405020304" pitchFamily="18" charset="0"/>
                <a:cs typeface="Times New Roman" panose="02020603050405020304" pitchFamily="18" charset="0"/>
              </a:rPr>
              <a:t>детей о </a:t>
            </a:r>
            <a:r>
              <a:rPr lang="ru-RU" sz="2000" dirty="0" smtClean="0">
                <a:solidFill>
                  <a:srgbClr val="002060"/>
                </a:solidFill>
                <a:latin typeface="Times New Roman" panose="02020603050405020304" pitchFamily="18" charset="0"/>
                <a:cs typeface="Times New Roman" panose="02020603050405020304" pitchFamily="18" charset="0"/>
              </a:rPr>
              <a:t>разнообразии орудиях труда,  используемых в профессиях </a:t>
            </a:r>
            <a:r>
              <a:rPr lang="ru-RU" sz="2000" dirty="0">
                <a:solidFill>
                  <a:srgbClr val="002060"/>
                </a:solidFill>
                <a:latin typeface="Times New Roman" panose="02020603050405020304" pitchFamily="18" charset="0"/>
                <a:cs typeface="Times New Roman" panose="02020603050405020304" pitchFamily="18" charset="0"/>
              </a:rPr>
              <a:t> </a:t>
            </a:r>
            <a:endParaRPr lang="ru-RU" sz="2000" dirty="0" smtClean="0">
              <a:solidFill>
                <a:srgbClr val="002060"/>
              </a:solidFill>
              <a:latin typeface="Times New Roman" panose="02020603050405020304" pitchFamily="18" charset="0"/>
              <a:cs typeface="Times New Roman" panose="02020603050405020304" pitchFamily="18" charset="0"/>
            </a:endParaRPr>
          </a:p>
          <a:p>
            <a:r>
              <a:rPr lang="ru-RU" sz="2000" dirty="0" smtClean="0">
                <a:solidFill>
                  <a:srgbClr val="002060"/>
                </a:solidFill>
                <a:latin typeface="Times New Roman" panose="02020603050405020304" pitchFamily="18" charset="0"/>
                <a:cs typeface="Times New Roman" panose="02020603050405020304" pitchFamily="18" charset="0"/>
              </a:rPr>
              <a:t>парикмахера, визажиста, стилиста, косметолога</a:t>
            </a:r>
            <a:endParaRPr lang="ru-RU" sz="2000" dirty="0">
              <a:solidFill>
                <a:schemeClr val="bg2">
                  <a:lumMod val="75000"/>
                </a:schemeClr>
              </a:solidFill>
              <a:latin typeface="Times New Roman" pitchFamily="18" charset="0"/>
              <a:cs typeface="Times New Roman" pitchFamily="18" charset="0"/>
            </a:endParaRPr>
          </a:p>
        </p:txBody>
      </p:sp>
      <p:sp>
        <p:nvSpPr>
          <p:cNvPr id="17411" name="Прямоугольник 3"/>
          <p:cNvSpPr>
            <a:spLocks noChangeArrowheads="1"/>
          </p:cNvSpPr>
          <p:nvPr/>
        </p:nvSpPr>
        <p:spPr bwMode="auto">
          <a:xfrm>
            <a:off x="251519" y="1340767"/>
            <a:ext cx="8713093" cy="677108"/>
          </a:xfrm>
          <a:prstGeom prst="rect">
            <a:avLst/>
          </a:prstGeom>
          <a:noFill/>
          <a:ln w="9525">
            <a:noFill/>
            <a:miter lim="800000"/>
            <a:headEnd/>
            <a:tailEnd/>
          </a:ln>
        </p:spPr>
        <p:txBody>
          <a:bodyPr wrap="square">
            <a:spAutoFit/>
          </a:bodyPr>
          <a:lstStyle/>
          <a:p>
            <a:pPr lvl="0" algn="just"/>
            <a:r>
              <a:rPr lang="ru-RU" sz="2000" dirty="0" smtClean="0">
                <a:solidFill>
                  <a:srgbClr val="0070C0"/>
                </a:solidFill>
                <a:latin typeface="Times New Roman" pitchFamily="18" charset="0"/>
                <a:cs typeface="Times New Roman" pitchFamily="18" charset="0"/>
              </a:rPr>
              <a:t> </a:t>
            </a:r>
            <a:endParaRPr lang="ru-RU" b="1" dirty="0">
              <a:solidFill>
                <a:schemeClr val="bg1"/>
              </a:solidFill>
              <a:latin typeface="Times New Roman" pitchFamily="18" charset="0"/>
              <a:cs typeface="Times New Roman" pitchFamily="18" charset="0"/>
            </a:endParaRPr>
          </a:p>
          <a:p>
            <a:endParaRPr lang="ru-RU" altLang="ru-RU" b="1" dirty="0">
              <a:solidFill>
                <a:srgbClr val="0070C0"/>
              </a:solidFill>
              <a:latin typeface="Times New Roman" pitchFamily="18" charset="0"/>
              <a:cs typeface="Times New Roman" pitchFamily="18" charset="0"/>
            </a:endParaRPr>
          </a:p>
        </p:txBody>
      </p:sp>
      <p:sp>
        <p:nvSpPr>
          <p:cNvPr id="3" name="Прямоугольник 2"/>
          <p:cNvSpPr/>
          <p:nvPr/>
        </p:nvSpPr>
        <p:spPr>
          <a:xfrm>
            <a:off x="539552" y="980729"/>
            <a:ext cx="7992888" cy="759182"/>
          </a:xfrm>
          <a:prstGeom prst="rect">
            <a:avLst/>
          </a:prstGeom>
        </p:spPr>
        <p:txBody>
          <a:bodyPr wrap="square">
            <a:spAutoFit/>
          </a:bodyPr>
          <a:lstStyle/>
          <a:p>
            <a:pPr algn="just">
              <a:lnSpc>
                <a:spcPts val="1575"/>
              </a:lnSpc>
              <a:spcAft>
                <a:spcPts val="1950"/>
              </a:spcAft>
            </a:pPr>
            <a:endParaRPr lang="ru-RU" b="1" dirty="0" smtClean="0">
              <a:solidFill>
                <a:srgbClr val="222222"/>
              </a:solidFill>
              <a:latin typeface="Georgia" panose="02040502050405020303" pitchFamily="18" charset="0"/>
              <a:ea typeface="Times New Roman" panose="02020603050405020304" pitchFamily="18" charset="0"/>
              <a:cs typeface="Times New Roman" panose="02020603050405020304" pitchFamily="18" charset="0"/>
            </a:endParaRPr>
          </a:p>
          <a:p>
            <a:pPr algn="just">
              <a:lnSpc>
                <a:spcPts val="1575"/>
              </a:lnSpc>
              <a:spcAft>
                <a:spcPts val="1950"/>
              </a:spcAft>
            </a:pP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Рисунок 3"/>
          <p:cNvPicPr>
            <a:picLocks noChangeAspect="1"/>
          </p:cNvPicPr>
          <p:nvPr/>
        </p:nvPicPr>
        <p:blipFill rotWithShape="1">
          <a:blip r:embed="rId3" cstate="print">
            <a:extLst>
              <a:ext uri="{28A0092B-C50C-407E-A947-70E740481C1C}">
                <a14:useLocalDpi xmlns:a14="http://schemas.microsoft.com/office/drawing/2010/main" val="0"/>
              </a:ext>
            </a:extLst>
          </a:blip>
          <a:srcRect t="16300"/>
          <a:stretch/>
        </p:blipFill>
        <p:spPr>
          <a:xfrm>
            <a:off x="592246" y="620688"/>
            <a:ext cx="4193391" cy="3748325"/>
          </a:xfrm>
          <a:prstGeom prst="rect">
            <a:avLst/>
          </a:prstGeom>
        </p:spPr>
      </p:pic>
      <p:pic>
        <p:nvPicPr>
          <p:cNvPr id="6" name="Рисунок 5"/>
          <p:cNvPicPr>
            <a:picLocks noChangeAspect="1"/>
          </p:cNvPicPr>
          <p:nvPr/>
        </p:nvPicPr>
        <p:blipFill rotWithShape="1">
          <a:blip r:embed="rId4" cstate="print">
            <a:extLst>
              <a:ext uri="{28A0092B-C50C-407E-A947-70E740481C1C}">
                <a14:useLocalDpi xmlns:a14="http://schemas.microsoft.com/office/drawing/2010/main" val="0"/>
              </a:ext>
            </a:extLst>
          </a:blip>
          <a:srcRect l="4329" r="15253" b="11467"/>
          <a:stretch/>
        </p:blipFill>
        <p:spPr>
          <a:xfrm>
            <a:off x="5496959" y="3453539"/>
            <a:ext cx="3201822" cy="3231665"/>
          </a:xfrm>
          <a:prstGeom prst="rect">
            <a:avLst/>
          </a:prstGeom>
        </p:spPr>
      </p:pic>
    </p:spTree>
    <p:extLst>
      <p:ext uri="{BB962C8B-B14F-4D97-AF65-F5344CB8AC3E}">
        <p14:creationId xmlns:p14="http://schemas.microsoft.com/office/powerpoint/2010/main" val="3980056951"/>
      </p:ext>
    </p:extLst>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Содержимое 3" descr="File_007.jpg"/>
          <p:cNvPicPr>
            <a:picLocks noChangeAspect="1"/>
          </p:cNvPicPr>
          <p:nvPr/>
        </p:nvPicPr>
        <p:blipFill>
          <a:blip r:embed="rId2" cstate="print"/>
          <a:stretch>
            <a:fillRect/>
          </a:stretch>
        </p:blipFill>
        <p:spPr>
          <a:xfrm>
            <a:off x="0" y="-94897"/>
            <a:ext cx="9154984" cy="6877092"/>
          </a:xfrm>
          <a:prstGeom prst="rect">
            <a:avLst/>
          </a:prstGeom>
          <a:ln>
            <a:solidFill>
              <a:srgbClr val="00B0F0"/>
            </a:solidFill>
          </a:ln>
          <a:effectLst>
            <a:glow rad="228600">
              <a:schemeClr val="accent5">
                <a:satMod val="175000"/>
                <a:alpha val="40000"/>
              </a:schemeClr>
            </a:glow>
          </a:effectLst>
        </p:spPr>
      </p:pic>
      <p:sp>
        <p:nvSpPr>
          <p:cNvPr id="17410" name="Прямоугольник 2"/>
          <p:cNvSpPr>
            <a:spLocks noChangeArrowheads="1"/>
          </p:cNvSpPr>
          <p:nvPr/>
        </p:nvSpPr>
        <p:spPr bwMode="auto">
          <a:xfrm>
            <a:off x="3779912" y="44450"/>
            <a:ext cx="5040238" cy="3262432"/>
          </a:xfrm>
          <a:prstGeom prst="rect">
            <a:avLst/>
          </a:prstGeom>
          <a:noFill/>
          <a:ln w="9525">
            <a:noFill/>
            <a:miter lim="800000"/>
            <a:headEnd/>
            <a:tailEnd/>
          </a:ln>
        </p:spPr>
        <p:txBody>
          <a:bodyPr wrap="square">
            <a:spAutoFit/>
          </a:bodyPr>
          <a:lstStyle/>
          <a:p>
            <a:pPr algn="ctr"/>
            <a:r>
              <a:rPr lang="ru-RU" altLang="ru-RU" sz="3200" b="1" dirty="0" err="1" smtClean="0">
                <a:solidFill>
                  <a:srgbClr val="6600FF"/>
                </a:solidFill>
                <a:latin typeface="Times New Roman" pitchFamily="18" charset="0"/>
                <a:cs typeface="Times New Roman" pitchFamily="18" charset="0"/>
              </a:rPr>
              <a:t>Лэпбук</a:t>
            </a:r>
            <a:r>
              <a:rPr lang="ru-RU" altLang="ru-RU" sz="3200" b="1" dirty="0" smtClean="0">
                <a:solidFill>
                  <a:srgbClr val="6600FF"/>
                </a:solidFill>
                <a:latin typeface="Times New Roman" pitchFamily="18" charset="0"/>
                <a:cs typeface="Times New Roman" pitchFamily="18" charset="0"/>
              </a:rPr>
              <a:t> </a:t>
            </a:r>
          </a:p>
          <a:p>
            <a:pPr algn="ctr"/>
            <a:r>
              <a:rPr lang="ru-RU" altLang="ru-RU" sz="3200" b="1" dirty="0" smtClean="0">
                <a:solidFill>
                  <a:srgbClr val="6600FF"/>
                </a:solidFill>
                <a:latin typeface="Times New Roman" pitchFamily="18" charset="0"/>
                <a:cs typeface="Times New Roman" pitchFamily="18" charset="0"/>
              </a:rPr>
              <a:t>«В мире строительных профессий»</a:t>
            </a:r>
          </a:p>
          <a:p>
            <a:r>
              <a:rPr lang="ru-RU" altLang="ru-RU" sz="2200" b="1" dirty="0" smtClean="0">
                <a:solidFill>
                  <a:schemeClr val="bg2">
                    <a:lumMod val="50000"/>
                  </a:schemeClr>
                </a:solidFill>
                <a:latin typeface="Times New Roman" pitchFamily="18" charset="0"/>
                <a:cs typeface="Times New Roman" pitchFamily="18" charset="0"/>
              </a:rPr>
              <a:t>Цель: </a:t>
            </a:r>
            <a:r>
              <a:rPr lang="ru-RU" sz="2200" dirty="0" smtClean="0">
                <a:solidFill>
                  <a:schemeClr val="bg2">
                    <a:lumMod val="50000"/>
                  </a:schemeClr>
                </a:solidFill>
                <a:latin typeface="Times New Roman" panose="02020603050405020304" pitchFamily="18" charset="0"/>
                <a:cs typeface="Times New Roman" panose="02020603050405020304" pitchFamily="18" charset="0"/>
              </a:rPr>
              <a:t>формирование</a:t>
            </a:r>
            <a:r>
              <a:rPr lang="ru-RU" sz="2200" dirty="0">
                <a:solidFill>
                  <a:schemeClr val="bg2">
                    <a:lumMod val="50000"/>
                  </a:schemeClr>
                </a:solidFill>
                <a:latin typeface="Times New Roman" panose="02020603050405020304" pitchFamily="18" charset="0"/>
                <a:cs typeface="Times New Roman" panose="02020603050405020304" pitchFamily="18" charset="0"/>
              </a:rPr>
              <a:t> </a:t>
            </a:r>
            <a:r>
              <a:rPr lang="ru-RU" sz="2200" dirty="0" smtClean="0">
                <a:solidFill>
                  <a:schemeClr val="bg2">
                    <a:lumMod val="50000"/>
                  </a:schemeClr>
                </a:solidFill>
                <a:latin typeface="Times New Roman" panose="02020603050405020304" pitchFamily="18" charset="0"/>
                <a:cs typeface="Times New Roman" panose="02020603050405020304" pitchFamily="18" charset="0"/>
              </a:rPr>
              <a:t>у детей представлений </a:t>
            </a:r>
            <a:r>
              <a:rPr lang="ru-RU" sz="2200" dirty="0">
                <a:solidFill>
                  <a:schemeClr val="bg2">
                    <a:lumMod val="50000"/>
                  </a:schemeClr>
                </a:solidFill>
                <a:latin typeface="Times New Roman" panose="02020603050405020304" pitchFamily="18" charset="0"/>
                <a:cs typeface="Times New Roman" panose="02020603050405020304" pitchFamily="18" charset="0"/>
              </a:rPr>
              <a:t>о </a:t>
            </a:r>
            <a:r>
              <a:rPr lang="ru-RU" sz="2200" dirty="0" smtClean="0">
                <a:solidFill>
                  <a:schemeClr val="bg2">
                    <a:lumMod val="50000"/>
                  </a:schemeClr>
                </a:solidFill>
                <a:latin typeface="Times New Roman" panose="02020603050405020304" pitchFamily="18" charset="0"/>
                <a:cs typeface="Times New Roman" panose="02020603050405020304" pitchFamily="18" charset="0"/>
              </a:rPr>
              <a:t>профессии «строитель»,</a:t>
            </a:r>
            <a:r>
              <a:rPr lang="ru-RU" sz="2200" dirty="0">
                <a:solidFill>
                  <a:schemeClr val="bg2">
                    <a:lumMod val="50000"/>
                  </a:schemeClr>
                </a:solidFill>
                <a:latin typeface="Times New Roman" panose="02020603050405020304" pitchFamily="18" charset="0"/>
                <a:cs typeface="Times New Roman" panose="02020603050405020304" pitchFamily="18" charset="0"/>
              </a:rPr>
              <a:t> </a:t>
            </a:r>
            <a:r>
              <a:rPr lang="ru-RU" sz="2200" dirty="0" smtClean="0">
                <a:solidFill>
                  <a:schemeClr val="bg2">
                    <a:lumMod val="50000"/>
                  </a:schemeClr>
                </a:solidFill>
                <a:latin typeface="Times New Roman" panose="02020603050405020304" pitchFamily="18" charset="0"/>
                <a:cs typeface="Times New Roman" panose="02020603050405020304" pitchFamily="18" charset="0"/>
              </a:rPr>
              <a:t>умение соотносить орудия труда, их значение и классификацию предметов.</a:t>
            </a:r>
          </a:p>
        </p:txBody>
      </p:sp>
      <p:sp>
        <p:nvSpPr>
          <p:cNvPr id="17411" name="Прямоугольник 3"/>
          <p:cNvSpPr>
            <a:spLocks noChangeArrowheads="1"/>
          </p:cNvSpPr>
          <p:nvPr/>
        </p:nvSpPr>
        <p:spPr bwMode="auto">
          <a:xfrm>
            <a:off x="251519" y="1340767"/>
            <a:ext cx="8713093" cy="677108"/>
          </a:xfrm>
          <a:prstGeom prst="rect">
            <a:avLst/>
          </a:prstGeom>
          <a:noFill/>
          <a:ln w="9525">
            <a:noFill/>
            <a:miter lim="800000"/>
            <a:headEnd/>
            <a:tailEnd/>
          </a:ln>
        </p:spPr>
        <p:txBody>
          <a:bodyPr wrap="square">
            <a:spAutoFit/>
          </a:bodyPr>
          <a:lstStyle/>
          <a:p>
            <a:pPr lvl="0" algn="just"/>
            <a:r>
              <a:rPr lang="ru-RU" sz="2000" dirty="0" smtClean="0">
                <a:solidFill>
                  <a:srgbClr val="0070C0"/>
                </a:solidFill>
                <a:latin typeface="Times New Roman" pitchFamily="18" charset="0"/>
                <a:cs typeface="Times New Roman" pitchFamily="18" charset="0"/>
              </a:rPr>
              <a:t> </a:t>
            </a:r>
            <a:endParaRPr lang="ru-RU" b="1" dirty="0">
              <a:solidFill>
                <a:schemeClr val="bg1"/>
              </a:solidFill>
              <a:latin typeface="Times New Roman" pitchFamily="18" charset="0"/>
              <a:cs typeface="Times New Roman" pitchFamily="18" charset="0"/>
            </a:endParaRPr>
          </a:p>
          <a:p>
            <a:endParaRPr lang="ru-RU" altLang="ru-RU" b="1" dirty="0">
              <a:solidFill>
                <a:srgbClr val="0070C0"/>
              </a:solidFill>
              <a:latin typeface="Times New Roman" pitchFamily="18" charset="0"/>
              <a:cs typeface="Times New Roman" pitchFamily="18" charset="0"/>
            </a:endParaRPr>
          </a:p>
        </p:txBody>
      </p:sp>
      <p:sp>
        <p:nvSpPr>
          <p:cNvPr id="3" name="Прямоугольник 2"/>
          <p:cNvSpPr/>
          <p:nvPr/>
        </p:nvSpPr>
        <p:spPr>
          <a:xfrm>
            <a:off x="539552" y="980729"/>
            <a:ext cx="7992888" cy="759182"/>
          </a:xfrm>
          <a:prstGeom prst="rect">
            <a:avLst/>
          </a:prstGeom>
        </p:spPr>
        <p:txBody>
          <a:bodyPr wrap="square">
            <a:spAutoFit/>
          </a:bodyPr>
          <a:lstStyle/>
          <a:p>
            <a:pPr algn="just">
              <a:lnSpc>
                <a:spcPts val="1575"/>
              </a:lnSpc>
              <a:spcAft>
                <a:spcPts val="1950"/>
              </a:spcAft>
            </a:pPr>
            <a:endParaRPr lang="ru-RU" b="1" dirty="0" smtClean="0">
              <a:solidFill>
                <a:srgbClr val="222222"/>
              </a:solidFill>
              <a:latin typeface="Georgia" panose="02040502050405020303" pitchFamily="18" charset="0"/>
              <a:ea typeface="Times New Roman" panose="02020603050405020304" pitchFamily="18" charset="0"/>
              <a:cs typeface="Times New Roman" panose="02020603050405020304" pitchFamily="18" charset="0"/>
            </a:endParaRPr>
          </a:p>
          <a:p>
            <a:pPr algn="just">
              <a:lnSpc>
                <a:spcPts val="1575"/>
              </a:lnSpc>
              <a:spcAft>
                <a:spcPts val="1950"/>
              </a:spcAft>
            </a:pP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Рисунок 3"/>
          <p:cNvPicPr>
            <a:picLocks noChangeAspect="1"/>
          </p:cNvPicPr>
          <p:nvPr/>
        </p:nvPicPr>
        <p:blipFill rotWithShape="1">
          <a:blip r:embed="rId3" cstate="print">
            <a:extLst>
              <a:ext uri="{28A0092B-C50C-407E-A947-70E740481C1C}">
                <a14:useLocalDpi xmlns:a14="http://schemas.microsoft.com/office/drawing/2010/main" val="0"/>
              </a:ext>
            </a:extLst>
          </a:blip>
          <a:srcRect l="865" t="2422" r="2705" b="6719"/>
          <a:stretch/>
        </p:blipFill>
        <p:spPr>
          <a:xfrm>
            <a:off x="180475" y="0"/>
            <a:ext cx="3090307" cy="4003131"/>
          </a:xfrm>
          <a:prstGeom prst="rect">
            <a:avLst/>
          </a:prstGeom>
        </p:spPr>
      </p:pic>
      <p:pic>
        <p:nvPicPr>
          <p:cNvPr id="6" name="Рисунок 5"/>
          <p:cNvPicPr>
            <a:picLocks noChangeAspect="1"/>
          </p:cNvPicPr>
          <p:nvPr/>
        </p:nvPicPr>
        <p:blipFill rotWithShape="1">
          <a:blip r:embed="rId4" cstate="print">
            <a:extLst>
              <a:ext uri="{28A0092B-C50C-407E-A947-70E740481C1C}">
                <a14:useLocalDpi xmlns:a14="http://schemas.microsoft.com/office/drawing/2010/main" val="0"/>
              </a:ext>
            </a:extLst>
          </a:blip>
          <a:srcRect l="5250" t="27506" r="4130" b="2177"/>
          <a:stretch/>
        </p:blipFill>
        <p:spPr>
          <a:xfrm>
            <a:off x="3424479" y="3521319"/>
            <a:ext cx="5688632" cy="3168352"/>
          </a:xfrm>
          <a:prstGeom prst="rect">
            <a:avLst/>
          </a:prstGeom>
        </p:spPr>
      </p:pic>
    </p:spTree>
    <p:extLst>
      <p:ext uri="{BB962C8B-B14F-4D97-AF65-F5344CB8AC3E}">
        <p14:creationId xmlns:p14="http://schemas.microsoft.com/office/powerpoint/2010/main" val="410093567"/>
      </p:ext>
    </p:extLst>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Содержимое 3" descr="File_007.jpg"/>
          <p:cNvPicPr>
            <a:picLocks noChangeAspect="1"/>
          </p:cNvPicPr>
          <p:nvPr/>
        </p:nvPicPr>
        <p:blipFill>
          <a:blip r:embed="rId2" cstate="print"/>
          <a:stretch>
            <a:fillRect/>
          </a:stretch>
        </p:blipFill>
        <p:spPr>
          <a:xfrm>
            <a:off x="30573" y="-139234"/>
            <a:ext cx="9154984" cy="6877092"/>
          </a:xfrm>
          <a:prstGeom prst="rect">
            <a:avLst/>
          </a:prstGeom>
          <a:ln>
            <a:solidFill>
              <a:srgbClr val="00B0F0"/>
            </a:solidFill>
          </a:ln>
          <a:effectLst>
            <a:glow rad="228600">
              <a:schemeClr val="accent5">
                <a:satMod val="175000"/>
                <a:alpha val="40000"/>
              </a:schemeClr>
            </a:glow>
          </a:effectLst>
        </p:spPr>
      </p:pic>
      <p:sp>
        <p:nvSpPr>
          <p:cNvPr id="17410" name="Прямоугольник 2"/>
          <p:cNvSpPr>
            <a:spLocks noChangeArrowheads="1"/>
          </p:cNvSpPr>
          <p:nvPr/>
        </p:nvSpPr>
        <p:spPr bwMode="auto">
          <a:xfrm>
            <a:off x="3709388" y="185910"/>
            <a:ext cx="5156470" cy="2769989"/>
          </a:xfrm>
          <a:prstGeom prst="rect">
            <a:avLst/>
          </a:prstGeom>
          <a:noFill/>
          <a:ln w="9525">
            <a:noFill/>
            <a:miter lim="800000"/>
            <a:headEnd/>
            <a:tailEnd/>
          </a:ln>
        </p:spPr>
        <p:txBody>
          <a:bodyPr wrap="square">
            <a:spAutoFit/>
          </a:bodyPr>
          <a:lstStyle/>
          <a:p>
            <a:r>
              <a:rPr lang="ru-RU" altLang="ru-RU" sz="3000" b="1" dirty="0" err="1" smtClean="0">
                <a:solidFill>
                  <a:srgbClr val="6600FF"/>
                </a:solidFill>
                <a:latin typeface="Times New Roman" pitchFamily="18" charset="0"/>
                <a:cs typeface="Times New Roman" pitchFamily="18" charset="0"/>
              </a:rPr>
              <a:t>Лэпбук</a:t>
            </a:r>
            <a:r>
              <a:rPr lang="ru-RU" altLang="ru-RU" sz="3000" b="1" dirty="0" smtClean="0">
                <a:solidFill>
                  <a:srgbClr val="6600FF"/>
                </a:solidFill>
                <a:latin typeface="Times New Roman" pitchFamily="18" charset="0"/>
                <a:cs typeface="Times New Roman" pitchFamily="18" charset="0"/>
              </a:rPr>
              <a:t> «Бытовая техника»</a:t>
            </a:r>
          </a:p>
          <a:p>
            <a:r>
              <a:rPr lang="ru-RU" altLang="ru-RU" sz="2400" b="1" dirty="0" smtClean="0">
                <a:solidFill>
                  <a:schemeClr val="bg2">
                    <a:lumMod val="50000"/>
                  </a:schemeClr>
                </a:solidFill>
                <a:latin typeface="Times New Roman" pitchFamily="18" charset="0"/>
                <a:cs typeface="Times New Roman" pitchFamily="18" charset="0"/>
              </a:rPr>
              <a:t>Цель</a:t>
            </a:r>
            <a:r>
              <a:rPr lang="ru-RU" altLang="ru-RU" sz="2400" dirty="0" smtClean="0">
                <a:solidFill>
                  <a:schemeClr val="bg2">
                    <a:lumMod val="50000"/>
                  </a:schemeClr>
                </a:solidFill>
                <a:latin typeface="Times New Roman" pitchFamily="18" charset="0"/>
                <a:cs typeface="Times New Roman" pitchFamily="18" charset="0"/>
              </a:rPr>
              <a:t>: </a:t>
            </a:r>
            <a:r>
              <a:rPr lang="ru-RU" sz="2400" b="1" dirty="0">
                <a:solidFill>
                  <a:schemeClr val="bg2">
                    <a:lumMod val="50000"/>
                  </a:schemeClr>
                </a:solidFill>
                <a:latin typeface="Times New Roman" panose="02020603050405020304" pitchFamily="18" charset="0"/>
                <a:cs typeface="Times New Roman" panose="02020603050405020304" pitchFamily="18" charset="0"/>
              </a:rPr>
              <a:t> </a:t>
            </a:r>
            <a:r>
              <a:rPr lang="ru-RU" sz="2400" dirty="0" smtClean="0">
                <a:solidFill>
                  <a:schemeClr val="bg2">
                    <a:lumMod val="50000"/>
                  </a:schemeClr>
                </a:solidFill>
                <a:latin typeface="Times New Roman" panose="02020603050405020304" pitchFamily="18" charset="0"/>
                <a:cs typeface="Times New Roman" panose="02020603050405020304" pitchFamily="18" charset="0"/>
              </a:rPr>
              <a:t>закрепление знаний </a:t>
            </a:r>
            <a:r>
              <a:rPr lang="ru-RU" sz="2400" dirty="0">
                <a:solidFill>
                  <a:schemeClr val="bg2">
                    <a:lumMod val="50000"/>
                  </a:schemeClr>
                </a:solidFill>
                <a:latin typeface="Times New Roman" panose="02020603050405020304" pitchFamily="18" charset="0"/>
                <a:cs typeface="Times New Roman" panose="02020603050405020304" pitchFamily="18" charset="0"/>
              </a:rPr>
              <a:t>о различных видах бытовой техники, о назначении бытовых </a:t>
            </a:r>
            <a:r>
              <a:rPr lang="ru-RU" sz="2400" dirty="0" smtClean="0">
                <a:solidFill>
                  <a:schemeClr val="bg2">
                    <a:lumMod val="50000"/>
                  </a:schemeClr>
                </a:solidFill>
                <a:latin typeface="Times New Roman" panose="02020603050405020304" pitchFamily="18" charset="0"/>
                <a:cs typeface="Times New Roman" panose="02020603050405020304" pitchFamily="18" charset="0"/>
              </a:rPr>
              <a:t>приборов</a:t>
            </a:r>
            <a:r>
              <a:rPr lang="ru-RU" sz="2400" dirty="0">
                <a:solidFill>
                  <a:schemeClr val="bg2">
                    <a:lumMod val="50000"/>
                  </a:schemeClr>
                </a:solidFill>
                <a:latin typeface="Times New Roman" panose="02020603050405020304" pitchFamily="18" charset="0"/>
                <a:cs typeface="Times New Roman" panose="02020603050405020304" pitchFamily="18" charset="0"/>
              </a:rPr>
              <a:t>,</a:t>
            </a:r>
            <a:r>
              <a:rPr lang="ru-RU" sz="2400" dirty="0" smtClean="0">
                <a:solidFill>
                  <a:schemeClr val="bg2">
                    <a:lumMod val="50000"/>
                  </a:schemeClr>
                </a:solidFill>
                <a:latin typeface="Times New Roman" panose="02020603050405020304" pitchFamily="18" charset="0"/>
                <a:cs typeface="Times New Roman" panose="02020603050405020304" pitchFamily="18" charset="0"/>
              </a:rPr>
              <a:t> </a:t>
            </a:r>
            <a:r>
              <a:rPr lang="ru-RU" sz="2400" dirty="0">
                <a:solidFill>
                  <a:schemeClr val="bg2">
                    <a:lumMod val="50000"/>
                  </a:schemeClr>
                </a:solidFill>
                <a:latin typeface="Times New Roman" panose="02020603050405020304" pitchFamily="18" charset="0"/>
                <a:cs typeface="Times New Roman" panose="02020603050405020304" pitchFamily="18" charset="0"/>
              </a:rPr>
              <a:t>о правилах безопасного поведения в обращении с электроприборами в быту.</a:t>
            </a:r>
            <a:endParaRPr lang="ru-RU" sz="2400" dirty="0" smtClean="0">
              <a:solidFill>
                <a:schemeClr val="bg2">
                  <a:lumMod val="50000"/>
                </a:schemeClr>
              </a:solidFill>
              <a:latin typeface="Times New Roman" pitchFamily="18" charset="0"/>
              <a:cs typeface="Times New Roman" pitchFamily="18" charset="0"/>
            </a:endParaRPr>
          </a:p>
        </p:txBody>
      </p:sp>
      <p:sp>
        <p:nvSpPr>
          <p:cNvPr id="17411" name="Прямоугольник 3"/>
          <p:cNvSpPr>
            <a:spLocks noChangeArrowheads="1"/>
          </p:cNvSpPr>
          <p:nvPr/>
        </p:nvSpPr>
        <p:spPr bwMode="auto">
          <a:xfrm>
            <a:off x="251519" y="1340767"/>
            <a:ext cx="8713093" cy="677108"/>
          </a:xfrm>
          <a:prstGeom prst="rect">
            <a:avLst/>
          </a:prstGeom>
          <a:noFill/>
          <a:ln w="9525">
            <a:noFill/>
            <a:miter lim="800000"/>
            <a:headEnd/>
            <a:tailEnd/>
          </a:ln>
        </p:spPr>
        <p:txBody>
          <a:bodyPr wrap="square">
            <a:spAutoFit/>
          </a:bodyPr>
          <a:lstStyle/>
          <a:p>
            <a:pPr lvl="0" algn="just"/>
            <a:r>
              <a:rPr lang="ru-RU" sz="2000" dirty="0" smtClean="0">
                <a:solidFill>
                  <a:srgbClr val="0070C0"/>
                </a:solidFill>
                <a:latin typeface="Times New Roman" pitchFamily="18" charset="0"/>
                <a:cs typeface="Times New Roman" pitchFamily="18" charset="0"/>
              </a:rPr>
              <a:t> </a:t>
            </a:r>
            <a:endParaRPr lang="ru-RU" b="1" dirty="0">
              <a:solidFill>
                <a:schemeClr val="bg1"/>
              </a:solidFill>
              <a:latin typeface="Times New Roman" pitchFamily="18" charset="0"/>
              <a:cs typeface="Times New Roman" pitchFamily="18" charset="0"/>
            </a:endParaRPr>
          </a:p>
          <a:p>
            <a:endParaRPr lang="ru-RU" altLang="ru-RU" b="1" dirty="0">
              <a:solidFill>
                <a:srgbClr val="0070C0"/>
              </a:solidFill>
              <a:latin typeface="Times New Roman" pitchFamily="18" charset="0"/>
              <a:cs typeface="Times New Roman" pitchFamily="18" charset="0"/>
            </a:endParaRPr>
          </a:p>
        </p:txBody>
      </p:sp>
      <p:sp>
        <p:nvSpPr>
          <p:cNvPr id="3" name="Прямоугольник 2"/>
          <p:cNvSpPr/>
          <p:nvPr/>
        </p:nvSpPr>
        <p:spPr>
          <a:xfrm>
            <a:off x="539552" y="980729"/>
            <a:ext cx="7992888" cy="759182"/>
          </a:xfrm>
          <a:prstGeom prst="rect">
            <a:avLst/>
          </a:prstGeom>
        </p:spPr>
        <p:txBody>
          <a:bodyPr wrap="square">
            <a:spAutoFit/>
          </a:bodyPr>
          <a:lstStyle/>
          <a:p>
            <a:pPr algn="just">
              <a:lnSpc>
                <a:spcPts val="1575"/>
              </a:lnSpc>
              <a:spcAft>
                <a:spcPts val="1950"/>
              </a:spcAft>
            </a:pPr>
            <a:endParaRPr lang="ru-RU" b="1" dirty="0" smtClean="0">
              <a:solidFill>
                <a:srgbClr val="222222"/>
              </a:solidFill>
              <a:latin typeface="Georgia" panose="02040502050405020303" pitchFamily="18" charset="0"/>
              <a:ea typeface="Times New Roman" panose="02020603050405020304" pitchFamily="18" charset="0"/>
              <a:cs typeface="Times New Roman" panose="02020603050405020304" pitchFamily="18" charset="0"/>
            </a:endParaRPr>
          </a:p>
          <a:p>
            <a:pPr algn="just">
              <a:lnSpc>
                <a:spcPts val="1575"/>
              </a:lnSpc>
              <a:spcAft>
                <a:spcPts val="1950"/>
              </a:spcAft>
            </a:pP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Рисунок 3"/>
          <p:cNvPicPr>
            <a:picLocks noChangeAspect="1"/>
          </p:cNvPicPr>
          <p:nvPr/>
        </p:nvPicPr>
        <p:blipFill rotWithShape="1">
          <a:blip r:embed="rId3" cstate="print">
            <a:extLst>
              <a:ext uri="{28A0092B-C50C-407E-A947-70E740481C1C}">
                <a14:useLocalDpi xmlns:a14="http://schemas.microsoft.com/office/drawing/2010/main" val="0"/>
              </a:ext>
            </a:extLst>
          </a:blip>
          <a:srcRect l="11398" t="7658" r="7963" b="9184"/>
          <a:stretch/>
        </p:blipFill>
        <p:spPr>
          <a:xfrm>
            <a:off x="160939" y="188640"/>
            <a:ext cx="3214708" cy="4420224"/>
          </a:xfrm>
          <a:prstGeom prst="rect">
            <a:avLst/>
          </a:prstGeom>
        </p:spPr>
      </p:pic>
      <p:pic>
        <p:nvPicPr>
          <p:cNvPr id="6" name="Рисунок 5"/>
          <p:cNvPicPr>
            <a:picLocks noChangeAspect="1"/>
          </p:cNvPicPr>
          <p:nvPr/>
        </p:nvPicPr>
        <p:blipFill rotWithShape="1">
          <a:blip r:embed="rId4" cstate="print">
            <a:extLst>
              <a:ext uri="{28A0092B-C50C-407E-A947-70E740481C1C}">
                <a14:useLocalDpi xmlns:a14="http://schemas.microsoft.com/office/drawing/2010/main" val="0"/>
              </a:ext>
            </a:extLst>
          </a:blip>
          <a:srcRect t="14098" b="12823"/>
          <a:stretch/>
        </p:blipFill>
        <p:spPr>
          <a:xfrm>
            <a:off x="3142369" y="3311228"/>
            <a:ext cx="6001631" cy="3465125"/>
          </a:xfrm>
          <a:prstGeom prst="rect">
            <a:avLst/>
          </a:prstGeom>
        </p:spPr>
      </p:pic>
    </p:spTree>
    <p:extLst>
      <p:ext uri="{BB962C8B-B14F-4D97-AF65-F5344CB8AC3E}">
        <p14:creationId xmlns:p14="http://schemas.microsoft.com/office/powerpoint/2010/main" val="72693341"/>
      </p:ext>
    </p:extLst>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File_007.jpg"/>
          <p:cNvPicPr>
            <a:picLocks noGrp="1" noChangeAspect="1"/>
          </p:cNvPicPr>
          <p:nvPr>
            <p:ph idx="1"/>
          </p:nvPr>
        </p:nvPicPr>
        <p:blipFill>
          <a:blip r:embed="rId2" cstate="print"/>
          <a:stretch>
            <a:fillRect/>
          </a:stretch>
        </p:blipFill>
        <p:spPr>
          <a:xfrm>
            <a:off x="9527" y="-72028"/>
            <a:ext cx="9214653" cy="6930028"/>
          </a:xfrm>
          <a:ln>
            <a:solidFill>
              <a:srgbClr val="00B0F0"/>
            </a:solidFill>
          </a:ln>
          <a:effectLst>
            <a:glow rad="228600">
              <a:schemeClr val="accent5">
                <a:satMod val="175000"/>
                <a:alpha val="40000"/>
              </a:schemeClr>
            </a:glow>
          </a:effectLst>
        </p:spPr>
      </p:pic>
      <p:sp>
        <p:nvSpPr>
          <p:cNvPr id="28674" name="TextBox 5"/>
          <p:cNvSpPr txBox="1">
            <a:spLocks noChangeArrowheads="1"/>
          </p:cNvSpPr>
          <p:nvPr/>
        </p:nvSpPr>
        <p:spPr bwMode="auto">
          <a:xfrm>
            <a:off x="224240" y="764704"/>
            <a:ext cx="8785225" cy="369332"/>
          </a:xfrm>
          <a:prstGeom prst="rect">
            <a:avLst/>
          </a:prstGeom>
          <a:noFill/>
          <a:ln w="9525">
            <a:noFill/>
            <a:miter lim="800000"/>
            <a:headEnd/>
            <a:tailEnd/>
          </a:ln>
        </p:spPr>
        <p:txBody>
          <a:bodyPr>
            <a:spAutoFit/>
          </a:bodyPr>
          <a:lstStyle/>
          <a:p>
            <a:pPr algn="ctr"/>
            <a:r>
              <a:rPr lang="ru-RU" dirty="0" smtClean="0">
                <a:latin typeface="Times New Roman" pitchFamily="18" charset="0"/>
                <a:cs typeface="Times New Roman" pitchFamily="18" charset="0"/>
              </a:rPr>
              <a:t>о</a:t>
            </a:r>
            <a:endParaRPr lang="ru-RU" dirty="0">
              <a:solidFill>
                <a:srgbClr val="7030A0"/>
              </a:solidFill>
              <a:latin typeface="Calibri" pitchFamily="34" charset="0"/>
            </a:endParaRPr>
          </a:p>
        </p:txBody>
      </p:sp>
      <p:sp>
        <p:nvSpPr>
          <p:cNvPr id="28676" name="TextBox 4"/>
          <p:cNvSpPr txBox="1">
            <a:spLocks noChangeArrowheads="1"/>
          </p:cNvSpPr>
          <p:nvPr/>
        </p:nvSpPr>
        <p:spPr bwMode="auto">
          <a:xfrm>
            <a:off x="1254767" y="241345"/>
            <a:ext cx="6697662" cy="708025"/>
          </a:xfrm>
          <a:prstGeom prst="rect">
            <a:avLst/>
          </a:prstGeom>
          <a:noFill/>
          <a:ln w="9525">
            <a:noFill/>
            <a:miter lim="800000"/>
            <a:headEnd/>
            <a:tailEnd/>
          </a:ln>
        </p:spPr>
        <p:txBody>
          <a:bodyPr>
            <a:spAutoFit/>
          </a:bodyPr>
          <a:lstStyle/>
          <a:p>
            <a:pPr algn="ctr"/>
            <a:r>
              <a:rPr lang="ru-RU" sz="4000" dirty="0" smtClean="0">
                <a:solidFill>
                  <a:srgbClr val="002060"/>
                </a:solidFill>
                <a:latin typeface="Times New Roman" pitchFamily="18" charset="0"/>
                <a:cs typeface="Times New Roman" pitchFamily="18" charset="0"/>
              </a:rPr>
              <a:t>      </a:t>
            </a:r>
            <a:r>
              <a:rPr lang="ru-RU" sz="3200" dirty="0" smtClean="0">
                <a:solidFill>
                  <a:srgbClr val="002060"/>
                </a:solidFill>
                <a:latin typeface="Times New Roman" pitchFamily="18" charset="0"/>
                <a:cs typeface="Times New Roman" pitchFamily="18" charset="0"/>
              </a:rPr>
              <a:t>ЗАКЛЮЧЕНИЕ</a:t>
            </a:r>
            <a:endParaRPr lang="ru-RU" sz="3200" dirty="0">
              <a:solidFill>
                <a:srgbClr val="002060"/>
              </a:solidFill>
              <a:latin typeface="Times New Roman" pitchFamily="18" charset="0"/>
              <a:cs typeface="Times New Roman" pitchFamily="18" charset="0"/>
            </a:endParaRPr>
          </a:p>
        </p:txBody>
      </p:sp>
      <p:sp>
        <p:nvSpPr>
          <p:cNvPr id="2" name="Прямоугольник 1"/>
          <p:cNvSpPr/>
          <p:nvPr/>
        </p:nvSpPr>
        <p:spPr>
          <a:xfrm>
            <a:off x="323528" y="1484784"/>
            <a:ext cx="8496944" cy="4154984"/>
          </a:xfrm>
          <a:prstGeom prst="rect">
            <a:avLst/>
          </a:prstGeom>
        </p:spPr>
        <p:txBody>
          <a:bodyPr wrap="square">
            <a:spAutoFit/>
          </a:bodyPr>
          <a:lstStyle/>
          <a:p>
            <a:pPr indent="540385" algn="just">
              <a:lnSpc>
                <a:spcPct val="150000"/>
              </a:lnSpc>
              <a:spcAft>
                <a:spcPts val="0"/>
              </a:spcAft>
            </a:pPr>
            <a:r>
              <a:rPr lang="ru-RU" sz="2000" dirty="0">
                <a:solidFill>
                  <a:schemeClr val="bg2">
                    <a:lumMod val="50000"/>
                  </a:schemeClr>
                </a:solidFill>
                <a:latin typeface="Times New Roman"/>
                <a:ea typeface="Calibri"/>
                <a:cs typeface="Times New Roman"/>
              </a:rPr>
              <a:t>Для реализации задач проекта нами  был изучен немногочисленный опыт работы отечественных и зарубежных педагогов по данной теме. На основе анализа изученных материалов были разработаны практические материалы по использованию </a:t>
            </a:r>
            <a:r>
              <a:rPr lang="ru-RU" sz="2000" dirty="0" err="1">
                <a:solidFill>
                  <a:schemeClr val="bg2">
                    <a:lumMod val="50000"/>
                  </a:schemeClr>
                </a:solidFill>
                <a:latin typeface="Times New Roman"/>
                <a:ea typeface="Calibri"/>
                <a:cs typeface="Times New Roman"/>
              </a:rPr>
              <a:t>лэпбуков</a:t>
            </a:r>
            <a:r>
              <a:rPr lang="ru-RU" sz="2000" dirty="0">
                <a:solidFill>
                  <a:schemeClr val="bg2">
                    <a:lumMod val="50000"/>
                  </a:schemeClr>
                </a:solidFill>
                <a:latin typeface="Times New Roman"/>
                <a:ea typeface="Calibri"/>
                <a:cs typeface="Times New Roman"/>
              </a:rPr>
              <a:t> в ОДО  и созданы макеты </a:t>
            </a:r>
            <a:r>
              <a:rPr lang="ru-RU" sz="2000" dirty="0" err="1">
                <a:solidFill>
                  <a:schemeClr val="bg2">
                    <a:lumMod val="50000"/>
                  </a:schemeClr>
                </a:solidFill>
                <a:latin typeface="Times New Roman"/>
                <a:ea typeface="Calibri"/>
                <a:cs typeface="Times New Roman"/>
              </a:rPr>
              <a:t>лэпбуков</a:t>
            </a:r>
            <a:r>
              <a:rPr lang="ru-RU" sz="2000" dirty="0">
                <a:solidFill>
                  <a:schemeClr val="bg2">
                    <a:lumMod val="50000"/>
                  </a:schemeClr>
                </a:solidFill>
                <a:latin typeface="Times New Roman"/>
                <a:ea typeface="Calibri"/>
                <a:cs typeface="Times New Roman"/>
              </a:rPr>
              <a:t> для апробации их в ходе познавательной деятельности при реализации образовательной области «Познавательное развитие». </a:t>
            </a:r>
            <a:endParaRPr lang="ru-RU" sz="2000" dirty="0" smtClean="0">
              <a:solidFill>
                <a:schemeClr val="bg2">
                  <a:lumMod val="50000"/>
                </a:schemeClr>
              </a:solidFill>
              <a:latin typeface="Times New Roman"/>
              <a:ea typeface="Calibri"/>
              <a:cs typeface="Times New Roman"/>
            </a:endParaRPr>
          </a:p>
          <a:p>
            <a:pPr indent="540385" algn="just">
              <a:lnSpc>
                <a:spcPct val="150000"/>
              </a:lnSpc>
              <a:spcAft>
                <a:spcPts val="0"/>
              </a:spcAft>
            </a:pPr>
            <a:r>
              <a:rPr lang="ru-RU" sz="2000" dirty="0">
                <a:solidFill>
                  <a:schemeClr val="bg2">
                    <a:lumMod val="50000"/>
                  </a:schemeClr>
                </a:solidFill>
                <a:latin typeface="Times New Roman"/>
                <a:ea typeface="Calibri"/>
                <a:cs typeface="Times New Roman"/>
              </a:rPr>
              <a:t>Эффективность применения </a:t>
            </a:r>
            <a:r>
              <a:rPr lang="ru-RU" sz="2000" dirty="0" err="1">
                <a:solidFill>
                  <a:schemeClr val="bg2">
                    <a:lumMod val="50000"/>
                  </a:schemeClr>
                </a:solidFill>
                <a:latin typeface="Times New Roman"/>
                <a:ea typeface="Calibri"/>
                <a:cs typeface="Times New Roman"/>
              </a:rPr>
              <a:t>лэпбуков</a:t>
            </a:r>
            <a:r>
              <a:rPr lang="ru-RU" sz="2000" dirty="0">
                <a:solidFill>
                  <a:schemeClr val="bg2">
                    <a:lumMod val="50000"/>
                  </a:schemeClr>
                </a:solidFill>
                <a:latin typeface="Times New Roman"/>
                <a:ea typeface="Calibri"/>
                <a:cs typeface="Times New Roman"/>
              </a:rPr>
              <a:t> позволила предположить возможность его использования в других образовательных областях.</a:t>
            </a:r>
            <a:endParaRPr lang="ru-RU" sz="1600" dirty="0">
              <a:solidFill>
                <a:schemeClr val="bg2">
                  <a:lumMod val="50000"/>
                </a:schemeClr>
              </a:solidFill>
              <a:latin typeface="Calibri"/>
              <a:ea typeface="Calibri"/>
              <a:cs typeface="Times New Roman"/>
            </a:endParaRPr>
          </a:p>
          <a:p>
            <a:pPr indent="540385" algn="just">
              <a:lnSpc>
                <a:spcPct val="150000"/>
              </a:lnSpc>
              <a:spcAft>
                <a:spcPts val="0"/>
              </a:spcAft>
            </a:pPr>
            <a:endParaRPr lang="ru-RU" sz="1600" dirty="0">
              <a:solidFill>
                <a:schemeClr val="bg2">
                  <a:lumMod val="50000"/>
                </a:schemeClr>
              </a:solidFill>
              <a:effectLst/>
              <a:latin typeface="Calibri"/>
              <a:ea typeface="Calibri"/>
              <a:cs typeface="Times New Roman"/>
            </a:endParaRPr>
          </a:p>
        </p:txBody>
      </p:sp>
    </p:spTree>
    <p:extLst>
      <p:ext uri="{BB962C8B-B14F-4D97-AF65-F5344CB8AC3E}">
        <p14:creationId xmlns:p14="http://schemas.microsoft.com/office/powerpoint/2010/main" val="422921149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Содержимое 3" descr="File_007.jpg"/>
          <p:cNvPicPr>
            <a:picLocks noChangeAspect="1"/>
          </p:cNvPicPr>
          <p:nvPr/>
        </p:nvPicPr>
        <p:blipFill>
          <a:blip r:embed="rId2" cstate="print"/>
          <a:stretch>
            <a:fillRect/>
          </a:stretch>
        </p:blipFill>
        <p:spPr>
          <a:xfrm>
            <a:off x="-180153" y="44450"/>
            <a:ext cx="9154984" cy="6877092"/>
          </a:xfrm>
          <a:prstGeom prst="rect">
            <a:avLst/>
          </a:prstGeom>
          <a:ln>
            <a:solidFill>
              <a:srgbClr val="00B0F0"/>
            </a:solidFill>
          </a:ln>
          <a:effectLst>
            <a:glow rad="228600">
              <a:schemeClr val="accent5">
                <a:satMod val="175000"/>
                <a:alpha val="40000"/>
              </a:schemeClr>
            </a:glow>
          </a:effectLst>
        </p:spPr>
      </p:pic>
      <p:sp>
        <p:nvSpPr>
          <p:cNvPr id="17410" name="Прямоугольник 2"/>
          <p:cNvSpPr>
            <a:spLocks noChangeArrowheads="1"/>
          </p:cNvSpPr>
          <p:nvPr/>
        </p:nvSpPr>
        <p:spPr bwMode="auto">
          <a:xfrm>
            <a:off x="179388" y="44450"/>
            <a:ext cx="8640762" cy="646331"/>
          </a:xfrm>
          <a:prstGeom prst="rect">
            <a:avLst/>
          </a:prstGeom>
          <a:noFill/>
          <a:ln w="9525">
            <a:noFill/>
            <a:miter lim="800000"/>
            <a:headEnd/>
            <a:tailEnd/>
          </a:ln>
        </p:spPr>
        <p:txBody>
          <a:bodyPr>
            <a:spAutoFit/>
          </a:bodyPr>
          <a:lstStyle/>
          <a:p>
            <a:pPr algn="ctr"/>
            <a:r>
              <a:rPr lang="ru-RU" sz="3600" b="1" i="1" dirty="0">
                <a:solidFill>
                  <a:srgbClr val="6600FF"/>
                </a:solidFill>
                <a:latin typeface="Times New Roman" pitchFamily="18" charset="0"/>
                <a:cs typeface="Times New Roman" pitchFamily="18" charset="0"/>
              </a:rPr>
              <a:t>Актуальность </a:t>
            </a:r>
            <a:endParaRPr lang="ru-RU" sz="3600" i="1" dirty="0">
              <a:solidFill>
                <a:prstClr val="white"/>
              </a:solidFill>
              <a:latin typeface="Calibri" pitchFamily="34" charset="0"/>
            </a:endParaRPr>
          </a:p>
        </p:txBody>
      </p:sp>
      <p:sp>
        <p:nvSpPr>
          <p:cNvPr id="17411" name="Прямоугольник 3"/>
          <p:cNvSpPr>
            <a:spLocks noChangeArrowheads="1"/>
          </p:cNvSpPr>
          <p:nvPr/>
        </p:nvSpPr>
        <p:spPr bwMode="auto">
          <a:xfrm>
            <a:off x="190230" y="824432"/>
            <a:ext cx="8414218" cy="523220"/>
          </a:xfrm>
          <a:prstGeom prst="rect">
            <a:avLst/>
          </a:prstGeom>
          <a:noFill/>
          <a:ln w="9525">
            <a:noFill/>
            <a:miter lim="800000"/>
            <a:headEnd/>
            <a:tailEnd/>
          </a:ln>
        </p:spPr>
        <p:txBody>
          <a:bodyPr wrap="square">
            <a:spAutoFit/>
          </a:bodyPr>
          <a:lstStyle/>
          <a:p>
            <a:pPr algn="ctr"/>
            <a:r>
              <a:rPr lang="ru-RU" sz="2800" dirty="0" smtClean="0">
                <a:solidFill>
                  <a:srgbClr val="002060"/>
                </a:solidFill>
                <a:latin typeface="Times New Roman" pitchFamily="18" charset="0"/>
                <a:cs typeface="Times New Roman" pitchFamily="18" charset="0"/>
              </a:rPr>
              <a:t> </a:t>
            </a:r>
            <a:endParaRPr lang="ru-RU" sz="2000" dirty="0">
              <a:solidFill>
                <a:srgbClr val="002060"/>
              </a:solidFill>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539552" y="980729"/>
            <a:ext cx="7992888" cy="759182"/>
          </a:xfrm>
          <a:prstGeom prst="rect">
            <a:avLst/>
          </a:prstGeom>
        </p:spPr>
        <p:txBody>
          <a:bodyPr wrap="square">
            <a:spAutoFit/>
          </a:bodyPr>
          <a:lstStyle/>
          <a:p>
            <a:pPr algn="just">
              <a:lnSpc>
                <a:spcPts val="1575"/>
              </a:lnSpc>
              <a:spcAft>
                <a:spcPts val="1950"/>
              </a:spcAft>
            </a:pPr>
            <a:endParaRPr lang="ru-RU" b="1" dirty="0" smtClean="0">
              <a:solidFill>
                <a:srgbClr val="222222"/>
              </a:solidFill>
              <a:latin typeface="Georgia" panose="02040502050405020303" pitchFamily="18" charset="0"/>
              <a:ea typeface="Times New Roman" panose="02020603050405020304" pitchFamily="18" charset="0"/>
              <a:cs typeface="Times New Roman" panose="02020603050405020304" pitchFamily="18" charset="0"/>
            </a:endParaRPr>
          </a:p>
          <a:p>
            <a:pPr algn="just">
              <a:lnSpc>
                <a:spcPts val="1575"/>
              </a:lnSpc>
              <a:spcAft>
                <a:spcPts val="1950"/>
              </a:spcAft>
            </a:pPr>
            <a:endParaRPr lang="ru-RU" sz="1200" dirty="0">
              <a:solidFill>
                <a:prstClr val="white"/>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4" name="Прямоугольник 3"/>
          <p:cNvSpPr/>
          <p:nvPr/>
        </p:nvSpPr>
        <p:spPr>
          <a:xfrm>
            <a:off x="95114" y="808874"/>
            <a:ext cx="8725035" cy="5693866"/>
          </a:xfrm>
          <a:prstGeom prst="rect">
            <a:avLst/>
          </a:prstGeom>
        </p:spPr>
        <p:txBody>
          <a:bodyPr wrap="square">
            <a:spAutoFit/>
          </a:bodyPr>
          <a:lstStyle/>
          <a:p>
            <a:pPr indent="627063" algn="just"/>
            <a:r>
              <a:rPr lang="ru-RU" sz="2800" dirty="0">
                <a:solidFill>
                  <a:schemeClr val="bg2">
                    <a:lumMod val="50000"/>
                  </a:schemeClr>
                </a:solidFill>
              </a:rPr>
              <a:t>В истории дошкольной педагогики ознакомление детей  с предметным миром всегда считалось одной из важнейших задач.  </a:t>
            </a:r>
          </a:p>
          <a:p>
            <a:pPr indent="627063" algn="just"/>
            <a:r>
              <a:rPr lang="ru-RU" sz="2800" dirty="0">
                <a:solidFill>
                  <a:schemeClr val="bg2">
                    <a:lumMod val="50000"/>
                  </a:schemeClr>
                </a:solidFill>
              </a:rPr>
              <a:t> На современном этапе дошкольной педагогики эта проблема не утратила своей актуальности. Наша задача помочь раскрыть перед детьми дошкольного возраста удивительный, многообразный рукотворный мир, мир продуктов творческой деятельности человека, вызвать восхищение людьми труда.</a:t>
            </a:r>
          </a:p>
          <a:p>
            <a:pPr indent="723900" algn="just"/>
            <a:r>
              <a:rPr lang="ru-RU" sz="2800" dirty="0" err="1">
                <a:solidFill>
                  <a:schemeClr val="bg2">
                    <a:lumMod val="50000"/>
                  </a:schemeClr>
                </a:solidFill>
              </a:rPr>
              <a:t>Лэпбук</a:t>
            </a:r>
            <a:r>
              <a:rPr lang="ru-RU" sz="2800" dirty="0">
                <a:solidFill>
                  <a:schemeClr val="bg2">
                    <a:lumMod val="50000"/>
                  </a:schemeClr>
                </a:solidFill>
              </a:rPr>
              <a:t> помогает ребенку по своему желанию организовать информацию по изучаемой теме и лучше понять, и запомнить материал</a:t>
            </a:r>
          </a:p>
        </p:txBody>
      </p:sp>
    </p:spTree>
    <p:extLst>
      <p:ext uri="{BB962C8B-B14F-4D97-AF65-F5344CB8AC3E}">
        <p14:creationId xmlns:p14="http://schemas.microsoft.com/office/powerpoint/2010/main" val="407812130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Содержимое 3" descr="File_007.jpg"/>
          <p:cNvPicPr>
            <a:picLocks noChangeAspect="1"/>
          </p:cNvPicPr>
          <p:nvPr/>
        </p:nvPicPr>
        <p:blipFill>
          <a:blip r:embed="rId2" cstate="print"/>
          <a:stretch>
            <a:fillRect/>
          </a:stretch>
        </p:blipFill>
        <p:spPr>
          <a:xfrm>
            <a:off x="-75583" y="2632"/>
            <a:ext cx="8892480" cy="6877092"/>
          </a:xfrm>
          <a:prstGeom prst="rect">
            <a:avLst/>
          </a:prstGeom>
          <a:ln>
            <a:solidFill>
              <a:srgbClr val="00B0F0"/>
            </a:solidFill>
          </a:ln>
          <a:effectLst>
            <a:glow rad="228600">
              <a:schemeClr val="accent5">
                <a:satMod val="175000"/>
                <a:alpha val="40000"/>
              </a:schemeClr>
            </a:glow>
          </a:effectLst>
        </p:spPr>
      </p:pic>
      <p:sp>
        <p:nvSpPr>
          <p:cNvPr id="17410" name="Прямоугольник 2"/>
          <p:cNvSpPr>
            <a:spLocks noChangeArrowheads="1"/>
          </p:cNvSpPr>
          <p:nvPr/>
        </p:nvSpPr>
        <p:spPr bwMode="auto">
          <a:xfrm>
            <a:off x="179388" y="44450"/>
            <a:ext cx="8640762" cy="646331"/>
          </a:xfrm>
          <a:prstGeom prst="rect">
            <a:avLst/>
          </a:prstGeom>
          <a:noFill/>
          <a:ln w="9525">
            <a:noFill/>
            <a:miter lim="800000"/>
            <a:headEnd/>
            <a:tailEnd/>
          </a:ln>
        </p:spPr>
        <p:txBody>
          <a:bodyPr>
            <a:spAutoFit/>
          </a:bodyPr>
          <a:lstStyle/>
          <a:p>
            <a:pPr algn="ctr"/>
            <a:r>
              <a:rPr lang="ru-RU" sz="2800" b="1" i="1" dirty="0" smtClean="0">
                <a:solidFill>
                  <a:srgbClr val="6600FF"/>
                </a:solidFill>
                <a:latin typeface="Times New Roman" pitchFamily="18" charset="0"/>
                <a:cs typeface="Times New Roman" pitchFamily="18" charset="0"/>
              </a:rPr>
              <a:t>ЦЕЛЬ </a:t>
            </a:r>
            <a:r>
              <a:rPr lang="ru-RU" sz="3600" b="1" i="1" dirty="0" smtClean="0">
                <a:solidFill>
                  <a:srgbClr val="6600FF"/>
                </a:solidFill>
                <a:latin typeface="Times New Roman" pitchFamily="18" charset="0"/>
                <a:cs typeface="Times New Roman" pitchFamily="18" charset="0"/>
              </a:rPr>
              <a:t> </a:t>
            </a:r>
            <a:endParaRPr lang="ru-RU" sz="3600" i="1" dirty="0">
              <a:solidFill>
                <a:prstClr val="white"/>
              </a:solidFill>
              <a:latin typeface="Calibri" pitchFamily="34" charset="0"/>
            </a:endParaRPr>
          </a:p>
        </p:txBody>
      </p:sp>
      <p:sp>
        <p:nvSpPr>
          <p:cNvPr id="17411" name="Прямоугольник 3"/>
          <p:cNvSpPr>
            <a:spLocks noChangeArrowheads="1"/>
          </p:cNvSpPr>
          <p:nvPr/>
        </p:nvSpPr>
        <p:spPr bwMode="auto">
          <a:xfrm>
            <a:off x="190230" y="824432"/>
            <a:ext cx="8414218" cy="523220"/>
          </a:xfrm>
          <a:prstGeom prst="rect">
            <a:avLst/>
          </a:prstGeom>
          <a:noFill/>
          <a:ln w="9525">
            <a:noFill/>
            <a:miter lim="800000"/>
            <a:headEnd/>
            <a:tailEnd/>
          </a:ln>
        </p:spPr>
        <p:txBody>
          <a:bodyPr wrap="square">
            <a:spAutoFit/>
          </a:bodyPr>
          <a:lstStyle/>
          <a:p>
            <a:pPr algn="ctr"/>
            <a:r>
              <a:rPr lang="ru-RU" sz="2800" dirty="0" smtClean="0">
                <a:solidFill>
                  <a:srgbClr val="002060"/>
                </a:solidFill>
                <a:latin typeface="Times New Roman" pitchFamily="18" charset="0"/>
                <a:cs typeface="Times New Roman" pitchFamily="18" charset="0"/>
              </a:rPr>
              <a:t> </a:t>
            </a:r>
            <a:endParaRPr lang="ru-RU" sz="2000" dirty="0">
              <a:solidFill>
                <a:srgbClr val="002060"/>
              </a:solidFill>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539552" y="980729"/>
            <a:ext cx="7992888" cy="759182"/>
          </a:xfrm>
          <a:prstGeom prst="rect">
            <a:avLst/>
          </a:prstGeom>
        </p:spPr>
        <p:txBody>
          <a:bodyPr wrap="square">
            <a:spAutoFit/>
          </a:bodyPr>
          <a:lstStyle/>
          <a:p>
            <a:pPr algn="just">
              <a:lnSpc>
                <a:spcPts val="1575"/>
              </a:lnSpc>
              <a:spcAft>
                <a:spcPts val="1950"/>
              </a:spcAft>
            </a:pPr>
            <a:endParaRPr lang="ru-RU" b="1" dirty="0" smtClean="0">
              <a:solidFill>
                <a:srgbClr val="222222"/>
              </a:solidFill>
              <a:latin typeface="Georgia" panose="02040502050405020303" pitchFamily="18" charset="0"/>
              <a:ea typeface="Times New Roman" panose="02020603050405020304" pitchFamily="18" charset="0"/>
              <a:cs typeface="Times New Roman" panose="02020603050405020304" pitchFamily="18" charset="0"/>
            </a:endParaRPr>
          </a:p>
          <a:p>
            <a:pPr algn="just">
              <a:lnSpc>
                <a:spcPts val="1575"/>
              </a:lnSpc>
              <a:spcAft>
                <a:spcPts val="1950"/>
              </a:spcAft>
            </a:pPr>
            <a:endParaRPr lang="ru-RU" sz="1200" dirty="0">
              <a:solidFill>
                <a:prstClr val="white"/>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Прямоугольник 4"/>
          <p:cNvSpPr/>
          <p:nvPr/>
        </p:nvSpPr>
        <p:spPr>
          <a:xfrm>
            <a:off x="395535" y="690781"/>
            <a:ext cx="8424613" cy="1569660"/>
          </a:xfrm>
          <a:prstGeom prst="rect">
            <a:avLst/>
          </a:prstGeom>
        </p:spPr>
        <p:txBody>
          <a:bodyPr wrap="square">
            <a:spAutoFit/>
          </a:bodyPr>
          <a:lstStyle/>
          <a:p>
            <a:pPr algn="just"/>
            <a:r>
              <a:rPr lang="ru-RU" sz="2400" dirty="0">
                <a:solidFill>
                  <a:schemeClr val="bg2">
                    <a:lumMod val="50000"/>
                  </a:schemeClr>
                </a:solidFill>
                <a:latin typeface="Times New Roman"/>
                <a:ea typeface="Times New Roman"/>
              </a:rPr>
              <a:t>теоретическое обоснование и практическая реализация </a:t>
            </a:r>
            <a:r>
              <a:rPr lang="ru-RU" sz="2400" dirty="0">
                <a:solidFill>
                  <a:schemeClr val="bg2">
                    <a:lumMod val="50000"/>
                  </a:schemeClr>
                </a:solidFill>
                <a:latin typeface="Times New Roman"/>
                <a:ea typeface="Calibri"/>
              </a:rPr>
              <a:t>педагогических условий </a:t>
            </a:r>
            <a:r>
              <a:rPr lang="ru-RU" sz="2400" spc="355" dirty="0">
                <a:solidFill>
                  <a:schemeClr val="bg2">
                    <a:lumMod val="50000"/>
                  </a:schemeClr>
                </a:solidFill>
                <a:latin typeface="Times New Roman"/>
                <a:ea typeface="Calibri"/>
              </a:rPr>
              <a:t> </a:t>
            </a:r>
            <a:r>
              <a:rPr lang="ru-RU" sz="2400" dirty="0">
                <a:solidFill>
                  <a:schemeClr val="bg2">
                    <a:lumMod val="50000"/>
                  </a:schemeClr>
                </a:solidFill>
                <a:latin typeface="Times New Roman"/>
                <a:ea typeface="Calibri"/>
              </a:rPr>
              <a:t>использования </a:t>
            </a:r>
            <a:r>
              <a:rPr lang="ru-RU" sz="2400" dirty="0" err="1">
                <a:solidFill>
                  <a:schemeClr val="bg2">
                    <a:lumMod val="50000"/>
                  </a:schemeClr>
                </a:solidFill>
                <a:latin typeface="Times New Roman"/>
                <a:ea typeface="Calibri"/>
              </a:rPr>
              <a:t>лэпбука</a:t>
            </a:r>
            <a:r>
              <a:rPr lang="ru-RU" sz="2400" spc="355" dirty="0">
                <a:solidFill>
                  <a:schemeClr val="bg2">
                    <a:lumMod val="50000"/>
                  </a:schemeClr>
                </a:solidFill>
                <a:latin typeface="Times New Roman"/>
                <a:ea typeface="Calibri"/>
              </a:rPr>
              <a:t> </a:t>
            </a:r>
            <a:r>
              <a:rPr lang="ru-RU" sz="2400" dirty="0">
                <a:solidFill>
                  <a:schemeClr val="bg2">
                    <a:lumMod val="50000"/>
                  </a:schemeClr>
                </a:solidFill>
                <a:latin typeface="Times New Roman"/>
                <a:ea typeface="Calibri"/>
              </a:rPr>
              <a:t>в</a:t>
            </a:r>
            <a:r>
              <a:rPr lang="ru-RU" sz="2400" spc="355" dirty="0">
                <a:solidFill>
                  <a:schemeClr val="bg2">
                    <a:lumMod val="50000"/>
                  </a:schemeClr>
                </a:solidFill>
                <a:latin typeface="Times New Roman"/>
                <a:ea typeface="Calibri"/>
              </a:rPr>
              <a:t> </a:t>
            </a:r>
            <a:r>
              <a:rPr lang="ru-RU" sz="2400" dirty="0">
                <a:solidFill>
                  <a:schemeClr val="bg2">
                    <a:lumMod val="50000"/>
                  </a:schemeClr>
                </a:solidFill>
                <a:latin typeface="Times New Roman"/>
                <a:ea typeface="Calibri"/>
              </a:rPr>
              <a:t>процессе</a:t>
            </a:r>
            <a:r>
              <a:rPr lang="ru-RU" sz="2400" spc="5" dirty="0">
                <a:solidFill>
                  <a:schemeClr val="bg2">
                    <a:lumMod val="50000"/>
                  </a:schemeClr>
                </a:solidFill>
                <a:latin typeface="Times New Roman"/>
                <a:ea typeface="Calibri"/>
              </a:rPr>
              <a:t> о</a:t>
            </a:r>
            <a:r>
              <a:rPr lang="ru-RU" sz="2400" dirty="0">
                <a:solidFill>
                  <a:schemeClr val="bg2">
                    <a:lumMod val="50000"/>
                  </a:schemeClr>
                </a:solidFill>
                <a:latin typeface="Times New Roman"/>
                <a:ea typeface="Calibri"/>
              </a:rPr>
              <a:t>знакомления </a:t>
            </a:r>
            <a:r>
              <a:rPr lang="ru-RU" sz="2400" spc="-20" dirty="0">
                <a:solidFill>
                  <a:schemeClr val="bg2">
                    <a:lumMod val="50000"/>
                  </a:schemeClr>
                </a:solidFill>
                <a:latin typeface="Times New Roman"/>
                <a:ea typeface="Calibri"/>
              </a:rPr>
              <a:t>детей</a:t>
            </a:r>
            <a:r>
              <a:rPr lang="ru-RU" sz="2400" spc="-15" dirty="0">
                <a:solidFill>
                  <a:schemeClr val="bg2">
                    <a:lumMod val="50000"/>
                  </a:schemeClr>
                </a:solidFill>
                <a:latin typeface="Times New Roman"/>
                <a:ea typeface="Calibri"/>
              </a:rPr>
              <a:t> </a:t>
            </a:r>
            <a:r>
              <a:rPr lang="ru-RU" sz="2400" dirty="0">
                <a:solidFill>
                  <a:schemeClr val="bg2">
                    <a:lumMod val="50000"/>
                  </a:schemeClr>
                </a:solidFill>
                <a:latin typeface="Times New Roman"/>
                <a:ea typeface="Calibri"/>
              </a:rPr>
              <a:t>дошкольного</a:t>
            </a:r>
            <a:r>
              <a:rPr lang="ru-RU" sz="2400" spc="-20" dirty="0">
                <a:solidFill>
                  <a:schemeClr val="bg2">
                    <a:lumMod val="50000"/>
                  </a:schemeClr>
                </a:solidFill>
                <a:latin typeface="Times New Roman"/>
                <a:ea typeface="Calibri"/>
              </a:rPr>
              <a:t> </a:t>
            </a:r>
            <a:r>
              <a:rPr lang="ru-RU" sz="2400" dirty="0">
                <a:solidFill>
                  <a:schemeClr val="bg2">
                    <a:lumMod val="50000"/>
                  </a:schemeClr>
                </a:solidFill>
                <a:latin typeface="Times New Roman"/>
                <a:ea typeface="Calibri"/>
              </a:rPr>
              <a:t>возраста с предметным миром.</a:t>
            </a:r>
            <a:endParaRPr lang="ru-RU" sz="2400" dirty="0">
              <a:solidFill>
                <a:schemeClr val="bg2">
                  <a:lumMod val="50000"/>
                </a:schemeClr>
              </a:solidFill>
            </a:endParaRPr>
          </a:p>
        </p:txBody>
      </p:sp>
      <p:sp>
        <p:nvSpPr>
          <p:cNvPr id="6" name="Прямоугольник 5"/>
          <p:cNvSpPr/>
          <p:nvPr/>
        </p:nvSpPr>
        <p:spPr>
          <a:xfrm>
            <a:off x="3623761" y="2060848"/>
            <a:ext cx="1752018" cy="646331"/>
          </a:xfrm>
          <a:prstGeom prst="rect">
            <a:avLst/>
          </a:prstGeom>
        </p:spPr>
        <p:txBody>
          <a:bodyPr wrap="none">
            <a:spAutoFit/>
          </a:bodyPr>
          <a:lstStyle/>
          <a:p>
            <a:pPr lvl="0" algn="ctr"/>
            <a:r>
              <a:rPr lang="ru-RU" sz="2800" b="1" i="1" dirty="0" smtClean="0">
                <a:solidFill>
                  <a:srgbClr val="6600FF"/>
                </a:solidFill>
                <a:latin typeface="Times New Roman" pitchFamily="18" charset="0"/>
                <a:cs typeface="Times New Roman" pitchFamily="18" charset="0"/>
              </a:rPr>
              <a:t>ОБЪЕКТ</a:t>
            </a:r>
            <a:r>
              <a:rPr lang="ru-RU" sz="3600" b="1" i="1" dirty="0" smtClean="0">
                <a:solidFill>
                  <a:srgbClr val="6600FF"/>
                </a:solidFill>
                <a:latin typeface="Times New Roman" pitchFamily="18" charset="0"/>
                <a:cs typeface="Times New Roman" pitchFamily="18" charset="0"/>
              </a:rPr>
              <a:t> </a:t>
            </a:r>
            <a:endParaRPr lang="ru-RU" sz="3600" i="1" dirty="0">
              <a:solidFill>
                <a:prstClr val="white"/>
              </a:solidFill>
              <a:latin typeface="Calibri" pitchFamily="34" charset="0"/>
            </a:endParaRPr>
          </a:p>
        </p:txBody>
      </p:sp>
      <p:sp>
        <p:nvSpPr>
          <p:cNvPr id="7" name="Прямоугольник 6"/>
          <p:cNvSpPr/>
          <p:nvPr/>
        </p:nvSpPr>
        <p:spPr>
          <a:xfrm>
            <a:off x="3595513" y="3746311"/>
            <a:ext cx="1808508" cy="646331"/>
          </a:xfrm>
          <a:prstGeom prst="rect">
            <a:avLst/>
          </a:prstGeom>
        </p:spPr>
        <p:txBody>
          <a:bodyPr wrap="none">
            <a:spAutoFit/>
          </a:bodyPr>
          <a:lstStyle/>
          <a:p>
            <a:pPr lvl="0" algn="ctr"/>
            <a:r>
              <a:rPr lang="ru-RU" sz="2400" b="1" i="1" dirty="0" smtClean="0">
                <a:solidFill>
                  <a:srgbClr val="6600FF"/>
                </a:solidFill>
                <a:latin typeface="Times New Roman" pitchFamily="18" charset="0"/>
                <a:cs typeface="Times New Roman" pitchFamily="18" charset="0"/>
              </a:rPr>
              <a:t>ПРЕДМЕТ</a:t>
            </a:r>
            <a:r>
              <a:rPr lang="ru-RU" sz="3600" b="1" i="1" dirty="0" smtClean="0">
                <a:solidFill>
                  <a:srgbClr val="6600FF"/>
                </a:solidFill>
                <a:latin typeface="Times New Roman" pitchFamily="18" charset="0"/>
                <a:cs typeface="Times New Roman" pitchFamily="18" charset="0"/>
              </a:rPr>
              <a:t> </a:t>
            </a:r>
            <a:endParaRPr lang="ru-RU" sz="3600" i="1" dirty="0">
              <a:solidFill>
                <a:prstClr val="white"/>
              </a:solidFill>
              <a:latin typeface="Calibri" pitchFamily="34" charset="0"/>
            </a:endParaRPr>
          </a:p>
        </p:txBody>
      </p:sp>
      <p:sp>
        <p:nvSpPr>
          <p:cNvPr id="8" name="Прямоугольник 7"/>
          <p:cNvSpPr/>
          <p:nvPr/>
        </p:nvSpPr>
        <p:spPr>
          <a:xfrm>
            <a:off x="539552" y="2967335"/>
            <a:ext cx="7992888" cy="830997"/>
          </a:xfrm>
          <a:prstGeom prst="rect">
            <a:avLst/>
          </a:prstGeom>
        </p:spPr>
        <p:txBody>
          <a:bodyPr wrap="square">
            <a:spAutoFit/>
          </a:bodyPr>
          <a:lstStyle/>
          <a:p>
            <a:pPr algn="just"/>
            <a:r>
              <a:rPr lang="ru-RU" sz="2400" dirty="0">
                <a:solidFill>
                  <a:schemeClr val="bg2">
                    <a:lumMod val="50000"/>
                  </a:schemeClr>
                </a:solidFill>
              </a:rPr>
              <a:t>современные средства знакомства детей дошкольного возраста с предметным миром</a:t>
            </a:r>
          </a:p>
        </p:txBody>
      </p:sp>
      <p:sp>
        <p:nvSpPr>
          <p:cNvPr id="9" name="Прямоугольник 8"/>
          <p:cNvSpPr/>
          <p:nvPr/>
        </p:nvSpPr>
        <p:spPr>
          <a:xfrm>
            <a:off x="539552" y="4653136"/>
            <a:ext cx="7992888" cy="1200329"/>
          </a:xfrm>
          <a:prstGeom prst="rect">
            <a:avLst/>
          </a:prstGeom>
        </p:spPr>
        <p:txBody>
          <a:bodyPr wrap="square">
            <a:spAutoFit/>
          </a:bodyPr>
          <a:lstStyle/>
          <a:p>
            <a:pPr algn="just"/>
            <a:r>
              <a:rPr lang="ru-RU" sz="2400" dirty="0">
                <a:solidFill>
                  <a:schemeClr val="bg2">
                    <a:lumMod val="50000"/>
                  </a:schemeClr>
                </a:solidFill>
                <a:latin typeface="Times New Roman"/>
                <a:ea typeface="Calibri"/>
              </a:rPr>
              <a:t>педагогические условия </a:t>
            </a:r>
            <a:r>
              <a:rPr lang="ru-RU" sz="2400" spc="355" dirty="0">
                <a:solidFill>
                  <a:schemeClr val="bg2">
                    <a:lumMod val="50000"/>
                  </a:schemeClr>
                </a:solidFill>
                <a:latin typeface="Times New Roman"/>
                <a:ea typeface="Calibri"/>
              </a:rPr>
              <a:t> </a:t>
            </a:r>
            <a:r>
              <a:rPr lang="ru-RU" sz="2400" dirty="0">
                <a:solidFill>
                  <a:schemeClr val="bg2">
                    <a:lumMod val="50000"/>
                  </a:schemeClr>
                </a:solidFill>
                <a:latin typeface="Times New Roman"/>
                <a:ea typeface="Calibri"/>
              </a:rPr>
              <a:t>использования </a:t>
            </a:r>
            <a:r>
              <a:rPr lang="ru-RU" sz="2400" dirty="0" err="1">
                <a:solidFill>
                  <a:schemeClr val="bg2">
                    <a:lumMod val="50000"/>
                  </a:schemeClr>
                </a:solidFill>
                <a:latin typeface="Times New Roman"/>
                <a:ea typeface="Calibri"/>
              </a:rPr>
              <a:t>лэпбука</a:t>
            </a:r>
            <a:r>
              <a:rPr lang="ru-RU" sz="2400" spc="355" dirty="0">
                <a:solidFill>
                  <a:schemeClr val="bg2">
                    <a:lumMod val="50000"/>
                  </a:schemeClr>
                </a:solidFill>
                <a:latin typeface="Times New Roman"/>
                <a:ea typeface="Calibri"/>
              </a:rPr>
              <a:t> </a:t>
            </a:r>
            <a:r>
              <a:rPr lang="ru-RU" sz="2400" dirty="0">
                <a:solidFill>
                  <a:schemeClr val="bg2">
                    <a:lumMod val="50000"/>
                  </a:schemeClr>
                </a:solidFill>
                <a:latin typeface="Times New Roman"/>
                <a:ea typeface="Calibri"/>
              </a:rPr>
              <a:t>в</a:t>
            </a:r>
            <a:r>
              <a:rPr lang="ru-RU" sz="2400" spc="355" dirty="0">
                <a:solidFill>
                  <a:schemeClr val="bg2">
                    <a:lumMod val="50000"/>
                  </a:schemeClr>
                </a:solidFill>
                <a:latin typeface="Times New Roman"/>
                <a:ea typeface="Calibri"/>
              </a:rPr>
              <a:t> </a:t>
            </a:r>
            <a:r>
              <a:rPr lang="ru-RU" sz="2400" dirty="0">
                <a:solidFill>
                  <a:schemeClr val="bg2">
                    <a:lumMod val="50000"/>
                  </a:schemeClr>
                </a:solidFill>
                <a:latin typeface="Times New Roman"/>
                <a:ea typeface="Calibri"/>
              </a:rPr>
              <a:t>процессе</a:t>
            </a:r>
            <a:r>
              <a:rPr lang="ru-RU" sz="2400" spc="5" dirty="0">
                <a:solidFill>
                  <a:schemeClr val="bg2">
                    <a:lumMod val="50000"/>
                  </a:schemeClr>
                </a:solidFill>
                <a:latin typeface="Times New Roman"/>
                <a:ea typeface="Calibri"/>
              </a:rPr>
              <a:t> о</a:t>
            </a:r>
            <a:r>
              <a:rPr lang="ru-RU" sz="2400" dirty="0">
                <a:solidFill>
                  <a:schemeClr val="bg2">
                    <a:lumMod val="50000"/>
                  </a:schemeClr>
                </a:solidFill>
                <a:latin typeface="Times New Roman"/>
                <a:ea typeface="Calibri"/>
              </a:rPr>
              <a:t>знакомления </a:t>
            </a:r>
            <a:r>
              <a:rPr lang="ru-RU" sz="2400" spc="-20" dirty="0">
                <a:solidFill>
                  <a:schemeClr val="bg2">
                    <a:lumMod val="50000"/>
                  </a:schemeClr>
                </a:solidFill>
                <a:latin typeface="Times New Roman"/>
                <a:ea typeface="Calibri"/>
              </a:rPr>
              <a:t>детей</a:t>
            </a:r>
            <a:r>
              <a:rPr lang="ru-RU" sz="2400" spc="-15" dirty="0">
                <a:solidFill>
                  <a:schemeClr val="bg2">
                    <a:lumMod val="50000"/>
                  </a:schemeClr>
                </a:solidFill>
                <a:latin typeface="Times New Roman"/>
                <a:ea typeface="Calibri"/>
              </a:rPr>
              <a:t> </a:t>
            </a:r>
            <a:r>
              <a:rPr lang="ru-RU" sz="2400" dirty="0">
                <a:solidFill>
                  <a:schemeClr val="bg2">
                    <a:lumMod val="50000"/>
                  </a:schemeClr>
                </a:solidFill>
                <a:latin typeface="Times New Roman"/>
                <a:ea typeface="Calibri"/>
              </a:rPr>
              <a:t>дошкольного</a:t>
            </a:r>
            <a:r>
              <a:rPr lang="ru-RU" sz="2400" spc="-20" dirty="0">
                <a:solidFill>
                  <a:schemeClr val="bg2">
                    <a:lumMod val="50000"/>
                  </a:schemeClr>
                </a:solidFill>
                <a:latin typeface="Times New Roman"/>
                <a:ea typeface="Calibri"/>
              </a:rPr>
              <a:t> </a:t>
            </a:r>
            <a:r>
              <a:rPr lang="ru-RU" sz="2400" dirty="0">
                <a:solidFill>
                  <a:schemeClr val="bg2">
                    <a:lumMod val="50000"/>
                  </a:schemeClr>
                </a:solidFill>
                <a:latin typeface="Times New Roman"/>
                <a:ea typeface="Calibri"/>
              </a:rPr>
              <a:t>возраста с предметным миром</a:t>
            </a:r>
            <a:endParaRPr lang="ru-RU" sz="2400" dirty="0">
              <a:solidFill>
                <a:schemeClr val="bg2">
                  <a:lumMod val="50000"/>
                </a:schemeClr>
              </a:solidFill>
            </a:endParaRPr>
          </a:p>
        </p:txBody>
      </p:sp>
    </p:spTree>
    <p:extLst>
      <p:ext uri="{BB962C8B-B14F-4D97-AF65-F5344CB8AC3E}">
        <p14:creationId xmlns:p14="http://schemas.microsoft.com/office/powerpoint/2010/main" val="348959321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ЗАДАЧИ</a:t>
            </a:r>
            <a:endParaRPr lang="ru-RU" dirty="0"/>
          </a:p>
        </p:txBody>
      </p:sp>
      <p:sp>
        <p:nvSpPr>
          <p:cNvPr id="3" name="Объект 2"/>
          <p:cNvSpPr>
            <a:spLocks noGrp="1"/>
          </p:cNvSpPr>
          <p:nvPr>
            <p:ph idx="1"/>
          </p:nvPr>
        </p:nvSpPr>
        <p:spPr/>
        <p:txBody>
          <a:bodyPr/>
          <a:lstStyle/>
          <a:p>
            <a:pPr algn="just"/>
            <a:r>
              <a:rPr lang="ru-RU" sz="2400" dirty="0"/>
              <a:t>1.	Изучить учебно-методическую и психолого-педагогическую литературу по данной проблематике.</a:t>
            </a:r>
          </a:p>
          <a:p>
            <a:pPr algn="just"/>
            <a:r>
              <a:rPr lang="ru-RU" sz="2400" dirty="0"/>
              <a:t>2.	Раскрыть  теоретические основы ознакомления дошкольников с предметным миром.</a:t>
            </a:r>
          </a:p>
          <a:p>
            <a:pPr algn="just"/>
            <a:r>
              <a:rPr lang="ru-RU" sz="2400" dirty="0"/>
              <a:t>3.	Описать педагогические средства ознакомления дошкольников с предметным миром.</a:t>
            </a:r>
          </a:p>
          <a:p>
            <a:pPr algn="just"/>
            <a:r>
              <a:rPr lang="ru-RU" sz="2400" dirty="0"/>
              <a:t>4.	Разработать практические рекомендации по использованию </a:t>
            </a:r>
            <a:r>
              <a:rPr lang="ru-RU" sz="2400" dirty="0" err="1"/>
              <a:t>лэпбуков</a:t>
            </a:r>
            <a:r>
              <a:rPr lang="ru-RU" sz="2400" dirty="0"/>
              <a:t>  как эффективного средства ознакомления дошкольников с предметным миром. </a:t>
            </a:r>
          </a:p>
          <a:p>
            <a:endParaRPr lang="ru-RU" dirty="0"/>
          </a:p>
        </p:txBody>
      </p:sp>
    </p:spTree>
    <p:extLst>
      <p:ext uri="{BB962C8B-B14F-4D97-AF65-F5344CB8AC3E}">
        <p14:creationId xmlns:p14="http://schemas.microsoft.com/office/powerpoint/2010/main" val="675497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Содержимое 3" descr="File_007.jpg"/>
          <p:cNvPicPr>
            <a:picLocks noChangeAspect="1"/>
          </p:cNvPicPr>
          <p:nvPr/>
        </p:nvPicPr>
        <p:blipFill>
          <a:blip r:embed="rId2" cstate="print"/>
          <a:stretch>
            <a:fillRect/>
          </a:stretch>
        </p:blipFill>
        <p:spPr>
          <a:xfrm>
            <a:off x="0" y="-19092"/>
            <a:ext cx="9154984" cy="6877092"/>
          </a:xfrm>
          <a:prstGeom prst="rect">
            <a:avLst/>
          </a:prstGeom>
          <a:ln>
            <a:solidFill>
              <a:srgbClr val="00B0F0"/>
            </a:solidFill>
          </a:ln>
          <a:effectLst>
            <a:glow rad="228600">
              <a:schemeClr val="accent5">
                <a:satMod val="175000"/>
                <a:alpha val="40000"/>
              </a:schemeClr>
            </a:glow>
          </a:effectLst>
        </p:spPr>
      </p:pic>
      <p:sp>
        <p:nvSpPr>
          <p:cNvPr id="17410" name="Прямоугольник 2"/>
          <p:cNvSpPr>
            <a:spLocks noChangeArrowheads="1"/>
          </p:cNvSpPr>
          <p:nvPr/>
        </p:nvSpPr>
        <p:spPr bwMode="auto">
          <a:xfrm>
            <a:off x="179388" y="44450"/>
            <a:ext cx="8640762" cy="1754326"/>
          </a:xfrm>
          <a:prstGeom prst="rect">
            <a:avLst/>
          </a:prstGeom>
          <a:noFill/>
          <a:ln w="9525">
            <a:noFill/>
            <a:miter lim="800000"/>
            <a:headEnd/>
            <a:tailEnd/>
          </a:ln>
        </p:spPr>
        <p:txBody>
          <a:bodyPr>
            <a:spAutoFit/>
          </a:bodyPr>
          <a:lstStyle/>
          <a:p>
            <a:pPr lvl="0" algn="ctr"/>
            <a:r>
              <a:rPr lang="ru-RU" sz="2400" b="1" dirty="0">
                <a:solidFill>
                  <a:srgbClr val="1F497D">
                    <a:lumMod val="50000"/>
                  </a:srgbClr>
                </a:solidFill>
                <a:latin typeface="Times New Roman"/>
                <a:ea typeface="Times New Roman"/>
              </a:rPr>
              <a:t>ТЕОРЕТИЧЕСКИЕ ОСНОВЫ ОЗНАКОМЛЕНИЯ ДОШКОЛЬНИКОВ С ПРЕДМЕТНЫМ МИРОМ</a:t>
            </a:r>
            <a:endParaRPr lang="ru-RU" sz="2400" dirty="0">
              <a:solidFill>
                <a:srgbClr val="1F497D">
                  <a:lumMod val="50000"/>
                </a:srgbClr>
              </a:solidFill>
            </a:endParaRPr>
          </a:p>
          <a:p>
            <a:pPr algn="ctr"/>
            <a:endParaRPr lang="ru-RU" sz="2000" b="1" dirty="0" smtClean="0">
              <a:solidFill>
                <a:schemeClr val="bg2">
                  <a:lumMod val="50000"/>
                </a:schemeClr>
              </a:solidFill>
              <a:latin typeface="Times New Roman"/>
              <a:ea typeface="Times New Roman"/>
            </a:endParaRPr>
          </a:p>
          <a:p>
            <a:pPr algn="ctr"/>
            <a:r>
              <a:rPr lang="ru-RU" sz="2000" b="1" dirty="0" smtClean="0">
                <a:solidFill>
                  <a:schemeClr val="bg2">
                    <a:lumMod val="50000"/>
                  </a:schemeClr>
                </a:solidFill>
                <a:latin typeface="Times New Roman"/>
                <a:ea typeface="Times New Roman"/>
              </a:rPr>
              <a:t>1.1 Особенности </a:t>
            </a:r>
            <a:r>
              <a:rPr lang="ru-RU" sz="2000" b="1" dirty="0">
                <a:solidFill>
                  <a:schemeClr val="bg2">
                    <a:lumMod val="50000"/>
                  </a:schemeClr>
                </a:solidFill>
                <a:latin typeface="Times New Roman"/>
                <a:ea typeface="Times New Roman"/>
              </a:rPr>
              <a:t>ознакомления детей дошкольного возраста                                 с </a:t>
            </a:r>
            <a:r>
              <a:rPr lang="ru-RU" sz="2000" b="1" dirty="0" smtClean="0">
                <a:solidFill>
                  <a:schemeClr val="bg2">
                    <a:lumMod val="50000"/>
                  </a:schemeClr>
                </a:solidFill>
                <a:latin typeface="Times New Roman"/>
                <a:ea typeface="Times New Roman"/>
              </a:rPr>
              <a:t>предметным миром</a:t>
            </a:r>
            <a:endParaRPr lang="ru-RU" sz="2000" i="1" dirty="0">
              <a:solidFill>
                <a:schemeClr val="bg2">
                  <a:lumMod val="50000"/>
                </a:schemeClr>
              </a:solidFill>
              <a:latin typeface="Calibri" pitchFamily="34" charset="0"/>
            </a:endParaRPr>
          </a:p>
        </p:txBody>
      </p:sp>
      <p:sp>
        <p:nvSpPr>
          <p:cNvPr id="17411" name="Прямоугольник 3"/>
          <p:cNvSpPr>
            <a:spLocks noChangeArrowheads="1"/>
          </p:cNvSpPr>
          <p:nvPr/>
        </p:nvSpPr>
        <p:spPr bwMode="auto">
          <a:xfrm>
            <a:off x="190230" y="824432"/>
            <a:ext cx="8414218" cy="523220"/>
          </a:xfrm>
          <a:prstGeom prst="rect">
            <a:avLst/>
          </a:prstGeom>
          <a:noFill/>
          <a:ln w="9525">
            <a:noFill/>
            <a:miter lim="800000"/>
            <a:headEnd/>
            <a:tailEnd/>
          </a:ln>
        </p:spPr>
        <p:txBody>
          <a:bodyPr wrap="square">
            <a:spAutoFit/>
          </a:bodyPr>
          <a:lstStyle/>
          <a:p>
            <a:pPr lvl="0" algn="ctr"/>
            <a:r>
              <a:rPr lang="ru-RU" sz="2800" dirty="0" smtClean="0">
                <a:solidFill>
                  <a:srgbClr val="002060"/>
                </a:solidFill>
                <a:latin typeface="Times New Roman" pitchFamily="18" charset="0"/>
                <a:cs typeface="Times New Roman" pitchFamily="18" charset="0"/>
              </a:rPr>
              <a:t> </a:t>
            </a:r>
            <a:endParaRPr lang="ru-RU" sz="2000" dirty="0">
              <a:solidFill>
                <a:srgbClr val="002060"/>
              </a:solidFill>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539552" y="980729"/>
            <a:ext cx="7992888" cy="759182"/>
          </a:xfrm>
          <a:prstGeom prst="rect">
            <a:avLst/>
          </a:prstGeom>
        </p:spPr>
        <p:txBody>
          <a:bodyPr wrap="square">
            <a:spAutoFit/>
          </a:bodyPr>
          <a:lstStyle/>
          <a:p>
            <a:pPr algn="just">
              <a:lnSpc>
                <a:spcPts val="1575"/>
              </a:lnSpc>
              <a:spcAft>
                <a:spcPts val="1950"/>
              </a:spcAft>
            </a:pPr>
            <a:endParaRPr lang="ru-RU" b="1" dirty="0" smtClean="0">
              <a:solidFill>
                <a:srgbClr val="222222"/>
              </a:solidFill>
              <a:latin typeface="Georgia" panose="02040502050405020303" pitchFamily="18" charset="0"/>
              <a:ea typeface="Times New Roman" panose="02020603050405020304" pitchFamily="18" charset="0"/>
              <a:cs typeface="Times New Roman" panose="02020603050405020304" pitchFamily="18" charset="0"/>
            </a:endParaRPr>
          </a:p>
          <a:p>
            <a:pPr algn="just">
              <a:lnSpc>
                <a:spcPts val="1575"/>
              </a:lnSpc>
              <a:spcAft>
                <a:spcPts val="1950"/>
              </a:spcAft>
            </a:pP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26" name="Picture 2"/>
          <p:cNvPicPr>
            <a:picLocks noChangeAspect="1" noChangeArrowheads="1"/>
          </p:cNvPicPr>
          <p:nvPr/>
        </p:nvPicPr>
        <p:blipFill>
          <a:blip r:embed="rId3" cstate="print"/>
          <a:srcRect/>
          <a:stretch>
            <a:fillRect/>
          </a:stretch>
        </p:blipFill>
        <p:spPr bwMode="auto">
          <a:xfrm>
            <a:off x="863153" y="1988840"/>
            <a:ext cx="3240360" cy="1942596"/>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cstate="print"/>
          <a:srcRect/>
          <a:stretch>
            <a:fillRect/>
          </a:stretch>
        </p:blipFill>
        <p:spPr bwMode="auto">
          <a:xfrm>
            <a:off x="5167946" y="2030928"/>
            <a:ext cx="3168352" cy="1858420"/>
          </a:xfrm>
          <a:prstGeom prst="rect">
            <a:avLst/>
          </a:prstGeom>
          <a:noFill/>
          <a:ln w="9525">
            <a:noFill/>
            <a:miter lim="800000"/>
            <a:headEnd/>
            <a:tailEnd/>
          </a:ln>
          <a:effectLst/>
        </p:spPr>
      </p:pic>
      <p:pic>
        <p:nvPicPr>
          <p:cNvPr id="1028" name="Picture 4"/>
          <p:cNvPicPr>
            <a:picLocks noChangeAspect="1" noChangeArrowheads="1"/>
          </p:cNvPicPr>
          <p:nvPr/>
        </p:nvPicPr>
        <p:blipFill>
          <a:blip r:embed="rId5" cstate="print"/>
          <a:srcRect/>
          <a:stretch>
            <a:fillRect/>
          </a:stretch>
        </p:blipFill>
        <p:spPr bwMode="auto">
          <a:xfrm>
            <a:off x="1042988" y="4221088"/>
            <a:ext cx="2952948" cy="2069392"/>
          </a:xfrm>
          <a:prstGeom prst="rect">
            <a:avLst/>
          </a:prstGeom>
          <a:noFill/>
          <a:ln w="9525">
            <a:noFill/>
            <a:miter lim="800000"/>
            <a:headEnd/>
            <a:tailEnd/>
          </a:ln>
          <a:effectLst/>
        </p:spPr>
      </p:pic>
      <p:pic>
        <p:nvPicPr>
          <p:cNvPr id="1030" name="Picture 6"/>
          <p:cNvPicPr>
            <a:picLocks noChangeAspect="1" noChangeArrowheads="1"/>
          </p:cNvPicPr>
          <p:nvPr/>
        </p:nvPicPr>
        <p:blipFill>
          <a:blip r:embed="rId6" cstate="print"/>
          <a:srcRect/>
          <a:stretch>
            <a:fillRect/>
          </a:stretch>
        </p:blipFill>
        <p:spPr bwMode="auto">
          <a:xfrm>
            <a:off x="5095938" y="4221088"/>
            <a:ext cx="3312368" cy="2069392"/>
          </a:xfrm>
          <a:prstGeom prst="rect">
            <a:avLst/>
          </a:prstGeom>
          <a:noFill/>
          <a:ln w="9525">
            <a:noFill/>
            <a:miter lim="800000"/>
            <a:headEnd/>
            <a:tailEnd/>
          </a:ln>
          <a:effectLst/>
        </p:spPr>
      </p:pic>
    </p:spTree>
    <p:extLst>
      <p:ext uri="{BB962C8B-B14F-4D97-AF65-F5344CB8AC3E}">
        <p14:creationId xmlns:p14="http://schemas.microsoft.com/office/powerpoint/2010/main" val="27377716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File_007.jpg"/>
          <p:cNvPicPr>
            <a:picLocks noGrp="1" noChangeAspect="1"/>
          </p:cNvPicPr>
          <p:nvPr>
            <p:ph idx="1"/>
          </p:nvPr>
        </p:nvPicPr>
        <p:blipFill>
          <a:blip r:embed="rId2" cstate="print"/>
          <a:stretch>
            <a:fillRect/>
          </a:stretch>
        </p:blipFill>
        <p:spPr>
          <a:xfrm>
            <a:off x="251520" y="116632"/>
            <a:ext cx="9129712" cy="6858000"/>
          </a:xfrm>
          <a:effectLst>
            <a:outerShdw blurRad="190500" algn="tl" rotWithShape="0">
              <a:srgbClr val="000000">
                <a:alpha val="70000"/>
              </a:srgbClr>
            </a:outerShdw>
          </a:effectLst>
        </p:spPr>
      </p:pic>
      <p:sp>
        <p:nvSpPr>
          <p:cNvPr id="6" name="TextBox 5"/>
          <p:cNvSpPr txBox="1"/>
          <p:nvPr/>
        </p:nvSpPr>
        <p:spPr>
          <a:xfrm>
            <a:off x="902321" y="3768130"/>
            <a:ext cx="9190037" cy="1323439"/>
          </a:xfrm>
          <a:prstGeom prst="rect">
            <a:avLst/>
          </a:prstGeom>
          <a:noFill/>
        </p:spPr>
        <p:txBody>
          <a:bodyPr>
            <a:spAutoFit/>
          </a:bodyPr>
          <a:lstStyle/>
          <a:p>
            <a:pPr algn="ctr" fontAlgn="auto">
              <a:spcBef>
                <a:spcPts val="0"/>
              </a:spcBef>
              <a:spcAft>
                <a:spcPts val="0"/>
              </a:spcAft>
              <a:defRPr/>
            </a:pPr>
            <a:r>
              <a:rPr lang="ru-RU" altLang="ru-RU" sz="4000" b="1" i="1" dirty="0" smtClean="0">
                <a:solidFill>
                  <a:srgbClr val="0000FF"/>
                </a:solidFill>
                <a:effectLst>
                  <a:outerShdw blurRad="38100" dist="38100" dir="2700000" algn="tl">
                    <a:srgbClr val="C0C0C0"/>
                  </a:outerShdw>
                </a:effectLst>
                <a:latin typeface="+mn-lt"/>
              </a:rPr>
              <a:t>«</a:t>
            </a:r>
            <a:r>
              <a:rPr lang="ru-RU" altLang="ru-RU" sz="4000" b="1" i="1" dirty="0">
                <a:solidFill>
                  <a:srgbClr val="0000FF"/>
                </a:solidFill>
                <a:effectLst>
                  <a:outerShdw blurRad="38100" dist="38100" dir="2700000" algn="tl">
                    <a:srgbClr val="C0C0C0"/>
                  </a:outerShdw>
                </a:effectLst>
                <a:latin typeface="+mn-lt"/>
              </a:rPr>
              <a:t/>
            </a:r>
            <a:br>
              <a:rPr lang="ru-RU" altLang="ru-RU" sz="4000" b="1" i="1" dirty="0">
                <a:solidFill>
                  <a:srgbClr val="0000FF"/>
                </a:solidFill>
                <a:effectLst>
                  <a:outerShdw blurRad="38100" dist="38100" dir="2700000" algn="tl">
                    <a:srgbClr val="C0C0C0"/>
                  </a:outerShdw>
                </a:effectLst>
                <a:latin typeface="+mn-lt"/>
              </a:rPr>
            </a:br>
            <a:r>
              <a:rPr lang="ru-RU" altLang="ru-RU" sz="4000" b="1" i="1" dirty="0">
                <a:solidFill>
                  <a:srgbClr val="0000FF"/>
                </a:solidFill>
                <a:effectLst>
                  <a:outerShdw blurRad="38100" dist="38100" dir="2700000" algn="tl">
                    <a:srgbClr val="C0C0C0"/>
                  </a:outerShdw>
                </a:effectLst>
                <a:latin typeface="+mn-lt"/>
              </a:rPr>
              <a:t>                          </a:t>
            </a:r>
            <a:endParaRPr lang="ru-RU" altLang="ru-RU" sz="4000" b="1" dirty="0">
              <a:solidFill>
                <a:srgbClr val="0000FF"/>
              </a:solidFill>
              <a:effectLst>
                <a:outerShdw blurRad="38100" dist="38100" dir="2700000" algn="tl">
                  <a:srgbClr val="C0C0C0"/>
                </a:outerShdw>
              </a:effectLst>
              <a:latin typeface="+mn-lt"/>
            </a:endParaRPr>
          </a:p>
        </p:txBody>
      </p:sp>
      <p:pic>
        <p:nvPicPr>
          <p:cNvPr id="2" name="Picture 2" descr="https://shareslide.ru/img/thumbs/953cc827476a808833287de0d7545db9-800x.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7624" y="1988840"/>
            <a:ext cx="6988653" cy="4392488"/>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755576" y="332656"/>
            <a:ext cx="8136904" cy="1446550"/>
          </a:xfrm>
          <a:prstGeom prst="rect">
            <a:avLst/>
          </a:prstGeom>
        </p:spPr>
        <p:txBody>
          <a:bodyPr wrap="square">
            <a:spAutoFit/>
          </a:bodyPr>
          <a:lstStyle/>
          <a:p>
            <a:pPr algn="ctr"/>
            <a:r>
              <a:rPr lang="ru-RU" sz="2400" b="1" dirty="0">
                <a:solidFill>
                  <a:schemeClr val="bg2">
                    <a:lumMod val="50000"/>
                  </a:schemeClr>
                </a:solidFill>
                <a:latin typeface="Times New Roman"/>
                <a:ea typeface="Times New Roman"/>
              </a:rPr>
              <a:t>ТЕОРЕТИЧЕСКИЕ ОСНОВЫ ОЗНАКОМЛЕНИЯ ДОШКОЛЬНИКОВ С ПРЕДМЕТНЫМ </a:t>
            </a:r>
            <a:r>
              <a:rPr lang="ru-RU" sz="2400" b="1" dirty="0" smtClean="0">
                <a:solidFill>
                  <a:schemeClr val="bg2">
                    <a:lumMod val="50000"/>
                  </a:schemeClr>
                </a:solidFill>
                <a:latin typeface="Times New Roman"/>
                <a:ea typeface="Times New Roman"/>
              </a:rPr>
              <a:t>МИРОМ</a:t>
            </a:r>
          </a:p>
          <a:p>
            <a:pPr algn="just"/>
            <a:endParaRPr lang="ru-RU" sz="2000" b="1" dirty="0" smtClean="0">
              <a:solidFill>
                <a:srgbClr val="000000"/>
              </a:solidFill>
              <a:latin typeface="Times New Roman"/>
              <a:ea typeface="Times New Roman"/>
            </a:endParaRPr>
          </a:p>
          <a:p>
            <a:pPr algn="just"/>
            <a:r>
              <a:rPr lang="ru-RU" sz="2000" b="1" dirty="0" smtClean="0">
                <a:solidFill>
                  <a:srgbClr val="000000"/>
                </a:solidFill>
                <a:latin typeface="Times New Roman"/>
                <a:ea typeface="Times New Roman"/>
              </a:rPr>
              <a:t>1.2 </a:t>
            </a:r>
            <a:r>
              <a:rPr lang="ru-RU" sz="2000" b="1" dirty="0" err="1">
                <a:solidFill>
                  <a:srgbClr val="000000"/>
                </a:solidFill>
                <a:latin typeface="Times New Roman"/>
                <a:ea typeface="Times New Roman"/>
              </a:rPr>
              <a:t>Лэпбук</a:t>
            </a:r>
            <a:r>
              <a:rPr lang="ru-RU" sz="2000" b="1" dirty="0">
                <a:solidFill>
                  <a:srgbClr val="000000"/>
                </a:solidFill>
                <a:latin typeface="Times New Roman"/>
                <a:ea typeface="Times New Roman"/>
              </a:rPr>
              <a:t> как эффективное средство познания окружающего мира</a:t>
            </a:r>
            <a:endParaRPr lang="ru-RU" sz="2000" b="1" dirty="0">
              <a:solidFill>
                <a:schemeClr val="bg2">
                  <a:lumMod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Содержимое 3" descr="File_007.jpg"/>
          <p:cNvPicPr>
            <a:picLocks noChangeAspect="1"/>
          </p:cNvPicPr>
          <p:nvPr/>
        </p:nvPicPr>
        <p:blipFill>
          <a:blip r:embed="rId2" cstate="print"/>
          <a:stretch>
            <a:fillRect/>
          </a:stretch>
        </p:blipFill>
        <p:spPr>
          <a:xfrm>
            <a:off x="0" y="-40475"/>
            <a:ext cx="9154984" cy="6877092"/>
          </a:xfrm>
          <a:prstGeom prst="rect">
            <a:avLst/>
          </a:prstGeom>
          <a:ln>
            <a:solidFill>
              <a:srgbClr val="00B0F0"/>
            </a:solidFill>
          </a:ln>
          <a:effectLst>
            <a:glow rad="228600">
              <a:schemeClr val="accent5">
                <a:satMod val="175000"/>
                <a:alpha val="40000"/>
              </a:schemeClr>
            </a:glow>
          </a:effectLst>
        </p:spPr>
      </p:pic>
      <p:sp>
        <p:nvSpPr>
          <p:cNvPr id="17410" name="Прямоугольник 2"/>
          <p:cNvSpPr>
            <a:spLocks noChangeArrowheads="1"/>
          </p:cNvSpPr>
          <p:nvPr/>
        </p:nvSpPr>
        <p:spPr bwMode="auto">
          <a:xfrm>
            <a:off x="215615" y="324139"/>
            <a:ext cx="8640762" cy="2831544"/>
          </a:xfrm>
          <a:prstGeom prst="rect">
            <a:avLst/>
          </a:prstGeom>
          <a:noFill/>
          <a:ln w="9525">
            <a:noFill/>
            <a:miter lim="800000"/>
            <a:headEnd/>
            <a:tailEnd/>
          </a:ln>
        </p:spPr>
        <p:txBody>
          <a:bodyPr>
            <a:spAutoFit/>
          </a:bodyPr>
          <a:lstStyle/>
          <a:p>
            <a:pPr algn="ctr">
              <a:lnSpc>
                <a:spcPct val="150000"/>
              </a:lnSpc>
              <a:spcAft>
                <a:spcPts val="0"/>
              </a:spcAft>
            </a:pPr>
            <a:r>
              <a:rPr lang="ru-RU" sz="2000" b="1" dirty="0" smtClean="0">
                <a:solidFill>
                  <a:schemeClr val="bg2">
                    <a:lumMod val="50000"/>
                  </a:schemeClr>
                </a:solidFill>
                <a:latin typeface="Times New Roman"/>
                <a:ea typeface="Times New Roman"/>
                <a:cs typeface="Times New Roman"/>
              </a:rPr>
              <a:t>ПРАКТИЧЕСКИЕ АСПЕКТЫ ИСПОЛЬЗОВАНИЯ ЛЕПБУКА КАК СРЕДСТВА ОЗНАКОМЛЕНИЯ ДОШКОЛЬНИКОВ   С ПРЕДМЕТНЫМ МИРОМ</a:t>
            </a:r>
          </a:p>
          <a:p>
            <a:pPr indent="355600" algn="just">
              <a:lnSpc>
                <a:spcPct val="150000"/>
              </a:lnSpc>
              <a:spcAft>
                <a:spcPts val="0"/>
              </a:spcAft>
            </a:pPr>
            <a:r>
              <a:rPr lang="ru-RU" sz="2000" b="1" dirty="0" smtClean="0">
                <a:solidFill>
                  <a:schemeClr val="bg2">
                    <a:lumMod val="50000"/>
                  </a:schemeClr>
                </a:solidFill>
                <a:latin typeface="Times New Roman"/>
                <a:ea typeface="Times New Roman"/>
              </a:rPr>
              <a:t>2.1</a:t>
            </a:r>
            <a:r>
              <a:rPr lang="ru-RU" sz="2000" dirty="0" smtClean="0">
                <a:solidFill>
                  <a:schemeClr val="bg2">
                    <a:lumMod val="50000"/>
                  </a:schemeClr>
                </a:solidFill>
                <a:latin typeface="Times New Roman"/>
                <a:ea typeface="Times New Roman"/>
              </a:rPr>
              <a:t>  </a:t>
            </a:r>
            <a:r>
              <a:rPr lang="ru-RU" sz="2000" b="1" dirty="0">
                <a:solidFill>
                  <a:schemeClr val="bg2">
                    <a:lumMod val="50000"/>
                  </a:schemeClr>
                </a:solidFill>
                <a:latin typeface="Times New Roman"/>
                <a:ea typeface="Times New Roman"/>
              </a:rPr>
              <a:t>Продукт проекта  «Практические рекомендации по использованию </a:t>
            </a:r>
            <a:r>
              <a:rPr lang="ru-RU" sz="2000" b="1" dirty="0" err="1">
                <a:solidFill>
                  <a:schemeClr val="bg2">
                    <a:lumMod val="50000"/>
                  </a:schemeClr>
                </a:solidFill>
                <a:latin typeface="Times New Roman"/>
                <a:ea typeface="Times New Roman"/>
              </a:rPr>
              <a:t>лэпбуков</a:t>
            </a:r>
            <a:r>
              <a:rPr lang="ru-RU" sz="2000" b="1" dirty="0">
                <a:solidFill>
                  <a:schemeClr val="bg2">
                    <a:lumMod val="50000"/>
                  </a:schemeClr>
                </a:solidFill>
                <a:latin typeface="Times New Roman"/>
                <a:ea typeface="Times New Roman"/>
              </a:rPr>
              <a:t> в работе с дошкольниками</a:t>
            </a:r>
            <a:r>
              <a:rPr lang="ru-RU" sz="2000" b="1" dirty="0" smtClean="0">
                <a:solidFill>
                  <a:schemeClr val="bg2">
                    <a:lumMod val="50000"/>
                  </a:schemeClr>
                </a:solidFill>
                <a:latin typeface="Times New Roman"/>
                <a:ea typeface="Times New Roman"/>
              </a:rPr>
              <a:t>»</a:t>
            </a:r>
            <a:endParaRPr lang="ru-RU" altLang="ru-RU" sz="2000" b="1" dirty="0">
              <a:solidFill>
                <a:schemeClr val="bg2">
                  <a:lumMod val="50000"/>
                </a:schemeClr>
              </a:solidFill>
              <a:latin typeface="Times New Roman" pitchFamily="18" charset="0"/>
              <a:cs typeface="Times New Roman" pitchFamily="18" charset="0"/>
            </a:endParaRPr>
          </a:p>
          <a:p>
            <a:pPr algn="ctr"/>
            <a:endParaRPr lang="ru-RU" sz="2800" b="1" dirty="0">
              <a:solidFill>
                <a:schemeClr val="bg2">
                  <a:lumMod val="50000"/>
                </a:schemeClr>
              </a:solidFill>
              <a:latin typeface="Calibri" pitchFamily="34" charset="0"/>
            </a:endParaRPr>
          </a:p>
        </p:txBody>
      </p:sp>
      <p:sp>
        <p:nvSpPr>
          <p:cNvPr id="3" name="Прямоугольник 2"/>
          <p:cNvSpPr/>
          <p:nvPr/>
        </p:nvSpPr>
        <p:spPr>
          <a:xfrm>
            <a:off x="539552" y="980729"/>
            <a:ext cx="7992888" cy="759182"/>
          </a:xfrm>
          <a:prstGeom prst="rect">
            <a:avLst/>
          </a:prstGeom>
        </p:spPr>
        <p:txBody>
          <a:bodyPr wrap="square">
            <a:spAutoFit/>
          </a:bodyPr>
          <a:lstStyle/>
          <a:p>
            <a:pPr algn="just">
              <a:lnSpc>
                <a:spcPts val="1575"/>
              </a:lnSpc>
              <a:spcAft>
                <a:spcPts val="1950"/>
              </a:spcAft>
            </a:pPr>
            <a:endParaRPr lang="ru-RU" b="1" dirty="0" smtClean="0">
              <a:solidFill>
                <a:srgbClr val="222222"/>
              </a:solidFill>
              <a:latin typeface="Georgia" panose="02040502050405020303" pitchFamily="18" charset="0"/>
              <a:ea typeface="Times New Roman" panose="02020603050405020304" pitchFamily="18" charset="0"/>
              <a:cs typeface="Times New Roman" panose="02020603050405020304" pitchFamily="18" charset="0"/>
            </a:endParaRPr>
          </a:p>
          <a:p>
            <a:pPr algn="just">
              <a:lnSpc>
                <a:spcPts val="1575"/>
              </a:lnSpc>
              <a:spcAft>
                <a:spcPts val="1950"/>
              </a:spcAft>
            </a:pP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4208" y="3398070"/>
            <a:ext cx="2613752" cy="2911249"/>
          </a:xfrm>
          <a:prstGeom prst="rect">
            <a:avLst/>
          </a:prstGeom>
        </p:spPr>
      </p:pic>
      <p:sp>
        <p:nvSpPr>
          <p:cNvPr id="5" name="Прямоугольник 4"/>
          <p:cNvSpPr/>
          <p:nvPr/>
        </p:nvSpPr>
        <p:spPr>
          <a:xfrm>
            <a:off x="200932" y="3398070"/>
            <a:ext cx="6192812" cy="1421992"/>
          </a:xfrm>
          <a:prstGeom prst="rect">
            <a:avLst/>
          </a:prstGeom>
        </p:spPr>
        <p:txBody>
          <a:bodyPr wrap="square">
            <a:spAutoFit/>
          </a:bodyPr>
          <a:lstStyle/>
          <a:p>
            <a:pPr marL="342900" indent="-342900">
              <a:lnSpc>
                <a:spcPct val="150000"/>
              </a:lnSpc>
              <a:spcAft>
                <a:spcPts val="0"/>
              </a:spcAft>
              <a:buFontTx/>
              <a:buChar char="-"/>
            </a:pPr>
            <a:r>
              <a:rPr lang="ru-RU" sz="2000" dirty="0" smtClean="0">
                <a:solidFill>
                  <a:schemeClr val="bg1"/>
                </a:solidFill>
                <a:latin typeface="Times New Roman" pitchFamily="18" charset="0"/>
                <a:ea typeface="Calibri" panose="020F0502020204030204" pitchFamily="34" charset="0"/>
                <a:cs typeface="Times New Roman" pitchFamily="18" charset="0"/>
              </a:rPr>
              <a:t>РАССМОТРЕНЫ ЭТАПЫ СОЗДАНИЯ ЛЭПБУКА;</a:t>
            </a:r>
          </a:p>
          <a:p>
            <a:pPr marL="342900" indent="-342900">
              <a:lnSpc>
                <a:spcPct val="150000"/>
              </a:lnSpc>
              <a:spcAft>
                <a:spcPts val="0"/>
              </a:spcAft>
              <a:buFontTx/>
              <a:buChar char="-"/>
            </a:pPr>
            <a:r>
              <a:rPr lang="ru-RU" sz="2000" dirty="0" smtClean="0">
                <a:solidFill>
                  <a:schemeClr val="bg1"/>
                </a:solidFill>
                <a:latin typeface="Times New Roman" pitchFamily="18" charset="0"/>
                <a:ea typeface="Calibri" panose="020F0502020204030204" pitchFamily="34" charset="0"/>
                <a:cs typeface="Times New Roman" pitchFamily="18" charset="0"/>
              </a:rPr>
              <a:t>ПЛЮСЫ И МИНУСЫ ТЕХНОЛОГИИ;</a:t>
            </a:r>
          </a:p>
          <a:p>
            <a:pPr marL="342900" indent="-342900">
              <a:lnSpc>
                <a:spcPct val="150000"/>
              </a:lnSpc>
              <a:spcAft>
                <a:spcPts val="0"/>
              </a:spcAft>
              <a:buFontTx/>
              <a:buChar char="-"/>
            </a:pPr>
            <a:r>
              <a:rPr lang="ru-RU" sz="2000" dirty="0" smtClean="0">
                <a:solidFill>
                  <a:schemeClr val="bg1"/>
                </a:solidFill>
                <a:latin typeface="Times New Roman" pitchFamily="18" charset="0"/>
                <a:ea typeface="Calibri" panose="020F0502020204030204" pitchFamily="34" charset="0"/>
                <a:cs typeface="Times New Roman" pitchFamily="18" charset="0"/>
              </a:rPr>
              <a:t>ВАРИАНТЫ РАБОТЫ С ЛЭПБУКАМИ И ДР.</a:t>
            </a:r>
            <a:endParaRPr lang="ru-RU" sz="2000" dirty="0">
              <a:solidFill>
                <a:schemeClr val="bg1"/>
              </a:solidFill>
              <a:effectLst/>
              <a:latin typeface="Times New Roman" pitchFamily="18" charset="0"/>
              <a:ea typeface="Calibri" panose="020F0502020204030204" pitchFamily="34" charset="0"/>
              <a:cs typeface="Times New Roman" pitchFamily="18" charset="0"/>
            </a:endParaRPr>
          </a:p>
        </p:txBody>
      </p:sp>
    </p:spTree>
    <p:extLst>
      <p:ext uri="{BB962C8B-B14F-4D97-AF65-F5344CB8AC3E}">
        <p14:creationId xmlns:p14="http://schemas.microsoft.com/office/powerpoint/2010/main" val="282554171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Содержимое 3" descr="File_007.jpg"/>
          <p:cNvPicPr>
            <a:picLocks noChangeAspect="1"/>
          </p:cNvPicPr>
          <p:nvPr/>
        </p:nvPicPr>
        <p:blipFill>
          <a:blip r:embed="rId2" cstate="print"/>
          <a:stretch>
            <a:fillRect/>
          </a:stretch>
        </p:blipFill>
        <p:spPr>
          <a:xfrm>
            <a:off x="0" y="-40475"/>
            <a:ext cx="9154984" cy="6877092"/>
          </a:xfrm>
          <a:prstGeom prst="rect">
            <a:avLst/>
          </a:prstGeom>
          <a:ln>
            <a:solidFill>
              <a:srgbClr val="00B0F0"/>
            </a:solidFill>
          </a:ln>
          <a:effectLst>
            <a:glow rad="228600">
              <a:schemeClr val="accent5">
                <a:satMod val="175000"/>
                <a:alpha val="40000"/>
              </a:schemeClr>
            </a:glow>
          </a:effectLst>
        </p:spPr>
      </p:pic>
      <p:sp>
        <p:nvSpPr>
          <p:cNvPr id="17410" name="Прямоугольник 2"/>
          <p:cNvSpPr>
            <a:spLocks noChangeArrowheads="1"/>
          </p:cNvSpPr>
          <p:nvPr/>
        </p:nvSpPr>
        <p:spPr bwMode="auto">
          <a:xfrm>
            <a:off x="4577492" y="1135913"/>
            <a:ext cx="4428615" cy="4524315"/>
          </a:xfrm>
          <a:prstGeom prst="rect">
            <a:avLst/>
          </a:prstGeom>
          <a:noFill/>
          <a:ln w="9525">
            <a:noFill/>
            <a:miter lim="800000"/>
            <a:headEnd/>
            <a:tailEnd/>
          </a:ln>
        </p:spPr>
        <p:txBody>
          <a:bodyPr wrap="square">
            <a:spAutoFit/>
          </a:bodyPr>
          <a:lstStyle/>
          <a:p>
            <a:pPr algn="ctr"/>
            <a:r>
              <a:rPr lang="ru-RU" altLang="ru-RU" sz="3200" b="1" dirty="0" err="1" smtClean="0">
                <a:solidFill>
                  <a:srgbClr val="6600FF"/>
                </a:solidFill>
                <a:latin typeface="Times New Roman" pitchFamily="18" charset="0"/>
                <a:cs typeface="Times New Roman" pitchFamily="18" charset="0"/>
              </a:rPr>
              <a:t>Лэпбук</a:t>
            </a:r>
            <a:r>
              <a:rPr lang="ru-RU" altLang="ru-RU" sz="3200" b="1" dirty="0" smtClean="0">
                <a:solidFill>
                  <a:srgbClr val="6600FF"/>
                </a:solidFill>
                <a:latin typeface="Times New Roman" pitchFamily="18" charset="0"/>
                <a:cs typeface="Times New Roman" pitchFamily="18" charset="0"/>
              </a:rPr>
              <a:t> «Познаем мир»</a:t>
            </a:r>
          </a:p>
          <a:p>
            <a:endParaRPr lang="ru-RU" altLang="ru-RU" sz="3200" b="1" dirty="0">
              <a:solidFill>
                <a:srgbClr val="6600FF"/>
              </a:solidFill>
              <a:latin typeface="Times New Roman" pitchFamily="18" charset="0"/>
              <a:cs typeface="Times New Roman" pitchFamily="18" charset="0"/>
            </a:endParaRPr>
          </a:p>
          <a:p>
            <a:r>
              <a:rPr lang="ru-RU" altLang="ru-RU" sz="2400" b="1" dirty="0" smtClean="0">
                <a:solidFill>
                  <a:schemeClr val="bg1"/>
                </a:solidFill>
                <a:latin typeface="Times New Roman" pitchFamily="18" charset="0"/>
                <a:cs typeface="Times New Roman" pitchFamily="18" charset="0"/>
              </a:rPr>
              <a:t>Цель: </a:t>
            </a:r>
            <a:r>
              <a:rPr lang="ru-RU" altLang="ru-RU" sz="2400" dirty="0">
                <a:solidFill>
                  <a:schemeClr val="bg1"/>
                </a:solidFill>
                <a:latin typeface="Times New Roman" panose="02020603050405020304" pitchFamily="18" charset="0"/>
                <a:cs typeface="Times New Roman" panose="02020603050405020304" pitchFamily="18" charset="0"/>
              </a:rPr>
              <a:t>п</a:t>
            </a:r>
            <a:r>
              <a:rPr lang="ru-RU" sz="2400" dirty="0" smtClean="0">
                <a:solidFill>
                  <a:schemeClr val="bg1"/>
                </a:solidFill>
                <a:latin typeface="Times New Roman" panose="02020603050405020304" pitchFamily="18" charset="0"/>
                <a:cs typeface="Times New Roman" panose="02020603050405020304" pitchFamily="18" charset="0"/>
              </a:rPr>
              <a:t>овышение познавательной активности детей дошкольного </a:t>
            </a:r>
            <a:r>
              <a:rPr lang="ru-RU" sz="2400" dirty="0">
                <a:solidFill>
                  <a:schemeClr val="bg1"/>
                </a:solidFill>
                <a:latin typeface="Times New Roman" panose="02020603050405020304" pitchFamily="18" charset="0"/>
                <a:cs typeface="Times New Roman" panose="02020603050405020304" pitchFamily="18" charset="0"/>
              </a:rPr>
              <a:t>возраста к предметному </a:t>
            </a:r>
            <a:r>
              <a:rPr lang="ru-RU" sz="2400" dirty="0" smtClean="0">
                <a:solidFill>
                  <a:schemeClr val="bg1"/>
                </a:solidFill>
                <a:latin typeface="Times New Roman" panose="02020603050405020304" pitchFamily="18" charset="0"/>
                <a:cs typeface="Times New Roman" panose="02020603050405020304" pitchFamily="18" charset="0"/>
              </a:rPr>
              <a:t>миру, через изучение свойств, признаков и качеств предметов</a:t>
            </a:r>
            <a:r>
              <a:rPr lang="ru-RU" sz="2400" dirty="0">
                <a:solidFill>
                  <a:schemeClr val="bg1"/>
                </a:solidFill>
                <a:latin typeface="Times New Roman" pitchFamily="18" charset="0"/>
                <a:cs typeface="Times New Roman" pitchFamily="18" charset="0"/>
              </a:rPr>
              <a:t>,</a:t>
            </a:r>
            <a:r>
              <a:rPr lang="ru-RU" sz="2400" dirty="0" smtClean="0">
                <a:solidFill>
                  <a:schemeClr val="bg1"/>
                </a:solidFill>
                <a:latin typeface="Times New Roman" panose="02020603050405020304" pitchFamily="18" charset="0"/>
                <a:cs typeface="Times New Roman" panose="02020603050405020304" pitchFamily="18" charset="0"/>
              </a:rPr>
              <a:t> уточнение представлений о </a:t>
            </a:r>
            <a:r>
              <a:rPr lang="ru-RU" sz="2400" dirty="0">
                <a:solidFill>
                  <a:schemeClr val="bg1"/>
                </a:solidFill>
                <a:latin typeface="Times New Roman" panose="02020603050405020304" pitchFamily="18" charset="0"/>
                <a:cs typeface="Times New Roman" panose="02020603050405020304" pitchFamily="18" charset="0"/>
              </a:rPr>
              <a:t>разнообразии </a:t>
            </a:r>
            <a:r>
              <a:rPr lang="ru-RU" sz="2400" dirty="0" smtClean="0">
                <a:solidFill>
                  <a:schemeClr val="bg1"/>
                </a:solidFill>
                <a:latin typeface="Times New Roman" panose="02020603050405020304" pitchFamily="18" charset="0"/>
                <a:cs typeface="Times New Roman" panose="02020603050405020304" pitchFamily="18" charset="0"/>
              </a:rPr>
              <a:t>материалов.</a:t>
            </a:r>
            <a:endParaRPr lang="ru-RU" altLang="ru-RU" sz="2400" dirty="0" smtClean="0">
              <a:solidFill>
                <a:schemeClr val="bg1"/>
              </a:solidFill>
              <a:latin typeface="Times New Roman" pitchFamily="18" charset="0"/>
              <a:cs typeface="Times New Roman" pitchFamily="18" charset="0"/>
            </a:endParaRPr>
          </a:p>
        </p:txBody>
      </p:sp>
      <p:sp>
        <p:nvSpPr>
          <p:cNvPr id="17411" name="Прямоугольник 3"/>
          <p:cNvSpPr>
            <a:spLocks noChangeArrowheads="1"/>
          </p:cNvSpPr>
          <p:nvPr/>
        </p:nvSpPr>
        <p:spPr bwMode="auto">
          <a:xfrm>
            <a:off x="251519" y="1340767"/>
            <a:ext cx="8713093" cy="677108"/>
          </a:xfrm>
          <a:prstGeom prst="rect">
            <a:avLst/>
          </a:prstGeom>
          <a:noFill/>
          <a:ln w="9525">
            <a:noFill/>
            <a:miter lim="800000"/>
            <a:headEnd/>
            <a:tailEnd/>
          </a:ln>
        </p:spPr>
        <p:txBody>
          <a:bodyPr wrap="square">
            <a:spAutoFit/>
          </a:bodyPr>
          <a:lstStyle/>
          <a:p>
            <a:pPr lvl="0" algn="just"/>
            <a:r>
              <a:rPr lang="ru-RU" sz="2000" dirty="0" smtClean="0">
                <a:solidFill>
                  <a:srgbClr val="0070C0"/>
                </a:solidFill>
                <a:latin typeface="Times New Roman" pitchFamily="18" charset="0"/>
                <a:cs typeface="Times New Roman" pitchFamily="18" charset="0"/>
              </a:rPr>
              <a:t>. </a:t>
            </a:r>
            <a:endParaRPr lang="ru-RU" b="1" dirty="0">
              <a:solidFill>
                <a:schemeClr val="bg1"/>
              </a:solidFill>
              <a:latin typeface="Times New Roman" pitchFamily="18" charset="0"/>
              <a:cs typeface="Times New Roman" pitchFamily="18" charset="0"/>
            </a:endParaRPr>
          </a:p>
          <a:p>
            <a:endParaRPr lang="ru-RU" altLang="ru-RU" b="1" dirty="0">
              <a:solidFill>
                <a:srgbClr val="0070C0"/>
              </a:solidFill>
              <a:latin typeface="Times New Roman" pitchFamily="18" charset="0"/>
              <a:cs typeface="Times New Roman" pitchFamily="18" charset="0"/>
            </a:endParaRPr>
          </a:p>
        </p:txBody>
      </p:sp>
      <p:sp>
        <p:nvSpPr>
          <p:cNvPr id="3" name="Прямоугольник 2"/>
          <p:cNvSpPr/>
          <p:nvPr/>
        </p:nvSpPr>
        <p:spPr>
          <a:xfrm>
            <a:off x="539552" y="980729"/>
            <a:ext cx="7992888" cy="759182"/>
          </a:xfrm>
          <a:prstGeom prst="rect">
            <a:avLst/>
          </a:prstGeom>
        </p:spPr>
        <p:txBody>
          <a:bodyPr wrap="square">
            <a:spAutoFit/>
          </a:bodyPr>
          <a:lstStyle/>
          <a:p>
            <a:pPr algn="just">
              <a:lnSpc>
                <a:spcPts val="1575"/>
              </a:lnSpc>
              <a:spcAft>
                <a:spcPts val="1950"/>
              </a:spcAft>
            </a:pPr>
            <a:endParaRPr lang="ru-RU" b="1" dirty="0" smtClean="0">
              <a:solidFill>
                <a:srgbClr val="222222"/>
              </a:solidFill>
              <a:latin typeface="Georgia" panose="02040502050405020303" pitchFamily="18" charset="0"/>
              <a:ea typeface="Times New Roman" panose="02020603050405020304" pitchFamily="18" charset="0"/>
              <a:cs typeface="Times New Roman" panose="02020603050405020304" pitchFamily="18" charset="0"/>
            </a:endParaRPr>
          </a:p>
          <a:p>
            <a:pPr algn="just">
              <a:lnSpc>
                <a:spcPts val="1575"/>
              </a:lnSpc>
              <a:spcAft>
                <a:spcPts val="1950"/>
              </a:spcAft>
            </a:pP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Рисунок 6"/>
          <p:cNvPicPr/>
          <p:nvPr/>
        </p:nvPicPr>
        <p:blipFill rotWithShape="1">
          <a:blip r:embed="rId3" cstate="print">
            <a:extLst>
              <a:ext uri="{28A0092B-C50C-407E-A947-70E740481C1C}">
                <a14:useLocalDpi xmlns:a14="http://schemas.microsoft.com/office/drawing/2010/main" val="0"/>
              </a:ext>
            </a:extLst>
          </a:blip>
          <a:srcRect l="5782" t="9051" r="7410" b="23030"/>
          <a:stretch/>
        </p:blipFill>
        <p:spPr bwMode="auto">
          <a:xfrm>
            <a:off x="361529" y="548680"/>
            <a:ext cx="3922439" cy="512808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89101298"/>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Содержимое 3" descr="File_007.jpg"/>
          <p:cNvPicPr>
            <a:picLocks noChangeAspect="1"/>
          </p:cNvPicPr>
          <p:nvPr/>
        </p:nvPicPr>
        <p:blipFill>
          <a:blip r:embed="rId2" cstate="print"/>
          <a:stretch>
            <a:fillRect/>
          </a:stretch>
        </p:blipFill>
        <p:spPr>
          <a:xfrm>
            <a:off x="0" y="-40475"/>
            <a:ext cx="9154984" cy="6877092"/>
          </a:xfrm>
          <a:prstGeom prst="rect">
            <a:avLst/>
          </a:prstGeom>
          <a:ln>
            <a:solidFill>
              <a:srgbClr val="00B0F0"/>
            </a:solidFill>
          </a:ln>
          <a:effectLst>
            <a:glow rad="228600">
              <a:schemeClr val="accent5">
                <a:satMod val="175000"/>
                <a:alpha val="40000"/>
              </a:schemeClr>
            </a:glow>
          </a:effectLst>
        </p:spPr>
      </p:pic>
      <p:sp>
        <p:nvSpPr>
          <p:cNvPr id="17410" name="Прямоугольник 2"/>
          <p:cNvSpPr>
            <a:spLocks noChangeArrowheads="1"/>
          </p:cNvSpPr>
          <p:nvPr/>
        </p:nvSpPr>
        <p:spPr bwMode="auto">
          <a:xfrm>
            <a:off x="1043609" y="44450"/>
            <a:ext cx="7776542" cy="584775"/>
          </a:xfrm>
          <a:prstGeom prst="rect">
            <a:avLst/>
          </a:prstGeom>
          <a:noFill/>
          <a:ln w="9525">
            <a:noFill/>
            <a:miter lim="800000"/>
            <a:headEnd/>
            <a:tailEnd/>
          </a:ln>
        </p:spPr>
        <p:txBody>
          <a:bodyPr wrap="square">
            <a:spAutoFit/>
          </a:bodyPr>
          <a:lstStyle/>
          <a:p>
            <a:pPr algn="ctr"/>
            <a:r>
              <a:rPr lang="ru-RU" altLang="ru-RU" sz="3200" b="1" dirty="0" err="1" smtClean="0">
                <a:solidFill>
                  <a:srgbClr val="6600FF"/>
                </a:solidFill>
                <a:latin typeface="Times New Roman" pitchFamily="18" charset="0"/>
                <a:cs typeface="Times New Roman" pitchFamily="18" charset="0"/>
              </a:rPr>
              <a:t>Лэпбук</a:t>
            </a:r>
            <a:r>
              <a:rPr lang="ru-RU" altLang="ru-RU" sz="3200" b="1" dirty="0" smtClean="0">
                <a:solidFill>
                  <a:srgbClr val="6600FF"/>
                </a:solidFill>
                <a:latin typeface="Times New Roman" pitchFamily="18" charset="0"/>
                <a:cs typeface="Times New Roman" pitchFamily="18" charset="0"/>
              </a:rPr>
              <a:t> «Познаем мир»</a:t>
            </a:r>
          </a:p>
        </p:txBody>
      </p:sp>
      <p:sp>
        <p:nvSpPr>
          <p:cNvPr id="17411" name="Прямоугольник 3"/>
          <p:cNvSpPr>
            <a:spLocks noChangeArrowheads="1"/>
          </p:cNvSpPr>
          <p:nvPr/>
        </p:nvSpPr>
        <p:spPr bwMode="auto">
          <a:xfrm>
            <a:off x="251519" y="1340767"/>
            <a:ext cx="8713093" cy="677108"/>
          </a:xfrm>
          <a:prstGeom prst="rect">
            <a:avLst/>
          </a:prstGeom>
          <a:noFill/>
          <a:ln w="9525">
            <a:noFill/>
            <a:miter lim="800000"/>
            <a:headEnd/>
            <a:tailEnd/>
          </a:ln>
        </p:spPr>
        <p:txBody>
          <a:bodyPr wrap="square">
            <a:spAutoFit/>
          </a:bodyPr>
          <a:lstStyle/>
          <a:p>
            <a:pPr lvl="0" algn="just"/>
            <a:r>
              <a:rPr lang="ru-RU" sz="2000" dirty="0" smtClean="0">
                <a:solidFill>
                  <a:srgbClr val="0070C0"/>
                </a:solidFill>
                <a:latin typeface="Times New Roman" pitchFamily="18" charset="0"/>
                <a:cs typeface="Times New Roman" pitchFamily="18" charset="0"/>
              </a:rPr>
              <a:t> </a:t>
            </a:r>
            <a:endParaRPr lang="ru-RU" b="1" dirty="0">
              <a:solidFill>
                <a:schemeClr val="bg1"/>
              </a:solidFill>
              <a:latin typeface="Times New Roman" pitchFamily="18" charset="0"/>
              <a:cs typeface="Times New Roman" pitchFamily="18" charset="0"/>
            </a:endParaRPr>
          </a:p>
          <a:p>
            <a:endParaRPr lang="ru-RU" altLang="ru-RU" b="1" dirty="0">
              <a:solidFill>
                <a:srgbClr val="0070C0"/>
              </a:solidFill>
              <a:latin typeface="Times New Roman" pitchFamily="18" charset="0"/>
              <a:cs typeface="Times New Roman" pitchFamily="18" charset="0"/>
            </a:endParaRPr>
          </a:p>
        </p:txBody>
      </p:sp>
      <p:sp>
        <p:nvSpPr>
          <p:cNvPr id="3" name="Прямоугольник 2"/>
          <p:cNvSpPr/>
          <p:nvPr/>
        </p:nvSpPr>
        <p:spPr>
          <a:xfrm>
            <a:off x="539552" y="980729"/>
            <a:ext cx="7992888" cy="759182"/>
          </a:xfrm>
          <a:prstGeom prst="rect">
            <a:avLst/>
          </a:prstGeom>
        </p:spPr>
        <p:txBody>
          <a:bodyPr wrap="square">
            <a:spAutoFit/>
          </a:bodyPr>
          <a:lstStyle/>
          <a:p>
            <a:pPr algn="just">
              <a:lnSpc>
                <a:spcPts val="1575"/>
              </a:lnSpc>
              <a:spcAft>
                <a:spcPts val="1950"/>
              </a:spcAft>
            </a:pPr>
            <a:endParaRPr lang="ru-RU" b="1" dirty="0" smtClean="0">
              <a:solidFill>
                <a:srgbClr val="222222"/>
              </a:solidFill>
              <a:latin typeface="Georgia" panose="02040502050405020303" pitchFamily="18" charset="0"/>
              <a:ea typeface="Times New Roman" panose="02020603050405020304" pitchFamily="18" charset="0"/>
              <a:cs typeface="Times New Roman" panose="02020603050405020304" pitchFamily="18" charset="0"/>
            </a:endParaRPr>
          </a:p>
          <a:p>
            <a:pPr algn="just">
              <a:lnSpc>
                <a:spcPts val="1575"/>
              </a:lnSpc>
              <a:spcAft>
                <a:spcPts val="1950"/>
              </a:spcAft>
            </a:pP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Рисунок 5"/>
          <p:cNvPicPr>
            <a:picLocks noChangeAspect="1"/>
          </p:cNvPicPr>
          <p:nvPr/>
        </p:nvPicPr>
        <p:blipFill rotWithShape="1">
          <a:blip r:embed="rId3" cstate="print">
            <a:extLst>
              <a:ext uri="{28A0092B-C50C-407E-A947-70E740481C1C}">
                <a14:useLocalDpi xmlns:a14="http://schemas.microsoft.com/office/drawing/2010/main" val="0"/>
              </a:ext>
            </a:extLst>
          </a:blip>
          <a:srcRect t="28118"/>
          <a:stretch/>
        </p:blipFill>
        <p:spPr>
          <a:xfrm>
            <a:off x="1331640" y="980729"/>
            <a:ext cx="6912767" cy="5544615"/>
          </a:xfrm>
          <a:prstGeom prst="rect">
            <a:avLst/>
          </a:prstGeom>
        </p:spPr>
      </p:pic>
    </p:spTree>
    <p:extLst>
      <p:ext uri="{BB962C8B-B14F-4D97-AF65-F5344CB8AC3E}">
        <p14:creationId xmlns:p14="http://schemas.microsoft.com/office/powerpoint/2010/main" val="2882076826"/>
      </p:ext>
    </p:extLst>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983</TotalTime>
  <Words>438</Words>
  <Application>Microsoft Office PowerPoint</Application>
  <PresentationFormat>Экран (4:3)</PresentationFormat>
  <Paragraphs>75</Paragraphs>
  <Slides>16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Тема Office</vt:lpstr>
      <vt:lpstr>Презентация PowerPoint</vt:lpstr>
      <vt:lpstr>Презентация PowerPoint</vt:lpstr>
      <vt:lpstr>Презентация PowerPoint</vt:lpstr>
      <vt:lpstr>ЗАДАЧИ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Заголовок слайда</dc:title>
  <dc:creator>Алекс</dc:creator>
  <cp:lastModifiedBy>Пользователь Windows</cp:lastModifiedBy>
  <cp:revision>97</cp:revision>
  <dcterms:created xsi:type="dcterms:W3CDTF">2012-05-18T13:41:25Z</dcterms:created>
  <dcterms:modified xsi:type="dcterms:W3CDTF">2024-05-20T09:01:22Z</dcterms:modified>
</cp:coreProperties>
</file>