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322" r:id="rId4"/>
    <p:sldId id="323" r:id="rId5"/>
    <p:sldId id="332" r:id="rId6"/>
    <p:sldId id="333" r:id="rId7"/>
    <p:sldId id="335" r:id="rId8"/>
    <p:sldId id="326" r:id="rId9"/>
    <p:sldId id="260" r:id="rId10"/>
    <p:sldId id="330" r:id="rId11"/>
    <p:sldId id="267" r:id="rId12"/>
    <p:sldId id="288" r:id="rId13"/>
    <p:sldId id="287" r:id="rId14"/>
    <p:sldId id="292" r:id="rId15"/>
    <p:sldId id="298" r:id="rId16"/>
    <p:sldId id="308" r:id="rId17"/>
    <p:sldId id="338" r:id="rId18"/>
    <p:sldId id="343" r:id="rId19"/>
    <p:sldId id="313" r:id="rId20"/>
    <p:sldId id="340" r:id="rId21"/>
    <p:sldId id="342" r:id="rId22"/>
    <p:sldId id="31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BF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85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4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5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3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80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40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96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4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8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6B6001A-429D-4878-A164-75ADDADCB98A}" type="datetimeFigureOut">
              <a:rPr lang="ru-RU" smtClean="0"/>
              <a:pPr/>
              <a:t>22.10.2024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FABEDEA-FFB7-49C3-A27A-0266CAD7C1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468313" y="476250"/>
            <a:ext cx="8280400" cy="5905500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027" name="Picture 2" descr="C:\Documents and Settings\Lidija\Рабочий стол\любимые сказки\8142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16688" y="3665538"/>
            <a:ext cx="20891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Arial Black" panose="020B0A04020102020204" pitchFamily="34" charset="0"/>
              </a:rPr>
              <a:t> «Внедрение ГОС в ДОУ </a:t>
            </a:r>
            <a:br>
              <a:rPr lang="ru-RU" sz="3100" dirty="0" smtClean="0">
                <a:latin typeface="Arial Black" panose="020B0A04020102020204" pitchFamily="34" charset="0"/>
              </a:rPr>
            </a:br>
            <a:r>
              <a:rPr lang="ru-RU" sz="3100" dirty="0" smtClean="0">
                <a:latin typeface="Arial Black" panose="020B0A04020102020204" pitchFamily="34" charset="0"/>
              </a:rPr>
              <a:t>МОУ «Общеобразовательная школа – детский сад с. </a:t>
            </a:r>
            <a:r>
              <a:rPr lang="ru-RU" sz="3100" dirty="0" err="1" smtClean="0">
                <a:latin typeface="Arial Black" panose="020B0A04020102020204" pitchFamily="34" charset="0"/>
              </a:rPr>
              <a:t>Хрустовая</a:t>
            </a:r>
            <a:r>
              <a:rPr lang="ru-RU" sz="3100" smtClean="0">
                <a:latin typeface="Arial Black" panose="020B0A04020102020204" pitchFamily="34" charset="0"/>
              </a:rPr>
              <a:t>»        </a:t>
            </a:r>
            <a:endParaRPr lang="ru-RU" sz="31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38226" y="2276872"/>
            <a:ext cx="41262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Если </a:t>
            </a:r>
            <a:r>
              <a:rPr lang="ru-RU" sz="20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сегодня будем учить так, </a:t>
            </a:r>
            <a:r>
              <a:rPr lang="ru-RU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как </a:t>
            </a:r>
            <a:r>
              <a:rPr lang="ru-RU" sz="20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учили вчера, </a:t>
            </a:r>
            <a:endParaRPr lang="ru-RU" sz="2000" b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ru-RU" sz="20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м</a:t>
            </a:r>
            <a:r>
              <a:rPr lang="ru-RU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ы </a:t>
            </a:r>
            <a:r>
              <a:rPr lang="ru-RU" sz="20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украдем у наших </a:t>
            </a:r>
            <a:r>
              <a:rPr lang="ru-RU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детей завтра</a:t>
            </a:r>
            <a:r>
              <a:rPr lang="ru-RU" sz="20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.</a:t>
            </a:r>
            <a:br>
              <a:rPr lang="ru-RU" sz="20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                                        Джон </a:t>
            </a:r>
            <a:r>
              <a:rPr lang="ru-RU" sz="2000" b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Дьюи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4941168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Подготовила </a:t>
            </a:r>
          </a:p>
          <a:p>
            <a:pPr lvl="0"/>
            <a:r>
              <a:rPr lang="ru-RU" sz="2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заместитель директора по ДОУ </a:t>
            </a:r>
          </a:p>
          <a:p>
            <a:pPr lvl="0"/>
            <a:r>
              <a:rPr lang="ru-RU" sz="2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Сокирка</a:t>
            </a:r>
            <a:r>
              <a:rPr lang="ru-RU" sz="2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Елена Петровна</a:t>
            </a:r>
            <a:endParaRPr lang="ru-RU" sz="2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060849"/>
            <a:ext cx="316835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435608" y="5157192"/>
            <a:ext cx="2200288" cy="109120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498080" cy="567496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/>
                <a:latin typeface="Century" pitchFamily="18" charset="0"/>
              </a:rPr>
              <a:t>Осуществляя воспитательно – образовательную  работу воспитатели  нашего  ДОУ  учитывают содержание ООП , которая включает совокупность образовательных областей, которые обеспечивают разностороннее развитие детей с учетом их возраста.</a:t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/>
                <a:latin typeface="Century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  <a:t>1. Социально-коммуникативное развитие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  <a:t> 2. Познавательно развитие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  <a:t> 3. Речевое развитие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  <a:t> 4. Художественно-эстетическое развитие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  <a:t> 5. Физическое развитие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entury" pitchFamily="18" charset="0"/>
              </a:rPr>
            </a:br>
            <a:endParaRPr lang="ru-RU" sz="2800" dirty="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</p:spPr>
        <p:txBody>
          <a:bodyPr>
            <a:noAutofit/>
          </a:bodyPr>
          <a:lstStyle/>
          <a:p>
            <a:r>
              <a:rPr lang="ru-RU" sz="1400" dirty="0" smtClean="0"/>
              <a:t>ОБРАЗОВАТЕЛЬНАЯ  ОБЛАСТЬ: </a:t>
            </a:r>
            <a:r>
              <a:rPr lang="ru-RU" sz="1400" dirty="0" smtClean="0">
                <a:solidFill>
                  <a:srgbClr val="FF0000"/>
                </a:solidFill>
                <a:effectLst/>
              </a:rPr>
              <a:t>« СОЦИАЛЬНО – КОММУНИКАТИВНОЕ  РАЗВИТИЕ»</a:t>
            </a:r>
            <a:endParaRPr lang="ru-RU" sz="1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11" y="766762"/>
            <a:ext cx="2769493" cy="201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14" y="766762"/>
            <a:ext cx="2592288" cy="188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3098679" cy="233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33" y="4866869"/>
            <a:ext cx="2889250" cy="194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69" y="2811152"/>
            <a:ext cx="2670175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Autofit/>
          </a:bodyPr>
          <a:lstStyle/>
          <a:p>
            <a:r>
              <a:rPr lang="ru-RU" sz="1800" dirty="0" smtClean="0">
                <a:effectLst/>
              </a:rPr>
              <a:t>ОБРАЗОВАТЕЛЬНАЯ ОБЛАСТЬ</a:t>
            </a:r>
            <a:r>
              <a:rPr lang="ru-RU" sz="1800" dirty="0" smtClean="0">
                <a:solidFill>
                  <a:srgbClr val="FF0000"/>
                </a:solidFill>
                <a:effectLst/>
              </a:rPr>
              <a:t>:« ПОЗНОВАТЕЛЬНОЕ  РАЗВИТИЕ»</a:t>
            </a:r>
            <a:endParaRPr lang="ru-RU" sz="1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25908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49828"/>
            <a:ext cx="1620312" cy="219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49828"/>
            <a:ext cx="2341563" cy="219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23717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66180"/>
            <a:ext cx="2157413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effectLst/>
              </a:rPr>
              <a:t>ОБРАЗОВАТЕЛЬНАЯ  ОБЛАСТЬ: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« Речевое  развитие»</a:t>
            </a:r>
            <a:endParaRPr lang="ru-RU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2268016" cy="27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3051919" cy="310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8500"/>
            <a:ext cx="2500313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274320"/>
            <a:ext cx="7962088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Образовательная  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область: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« Художественно – </a:t>
            </a:r>
            <a:br>
              <a:rPr lang="ru-RU" sz="2400" dirty="0" smtClean="0">
                <a:solidFill>
                  <a:srgbClr val="FF0000"/>
                </a:solidFill>
                <a:effectLst/>
              </a:rPr>
            </a:br>
            <a:r>
              <a:rPr lang="ru-RU" sz="2400" dirty="0">
                <a:solidFill>
                  <a:srgbClr val="FF0000"/>
                </a:solidFill>
                <a:effectLst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                                                                       эстетическое развитие»</a:t>
            </a:r>
            <a:endParaRPr lang="ru-RU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36712"/>
            <a:ext cx="2157413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33" y="1412776"/>
            <a:ext cx="2811725" cy="213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7"/>
            <a:ext cx="3514411" cy="245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58" y="4098619"/>
            <a:ext cx="36576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320"/>
            <a:ext cx="7962088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effectLst/>
              </a:rPr>
              <a:t>ОБРАЗОВАТЕЛЬНАЯ  ОБЛАСТЬ:</a:t>
            </a:r>
            <a:r>
              <a:rPr lang="ru-RU" sz="2400" dirty="0" smtClean="0">
                <a:solidFill>
                  <a:srgbClr val="FF3399"/>
                </a:solidFill>
                <a:effectLst/>
              </a:rPr>
              <a:t>« Физическое  развитие»</a:t>
            </a:r>
            <a:endParaRPr lang="ru-RU" sz="2400" dirty="0">
              <a:solidFill>
                <a:srgbClr val="FF3399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309721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29876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53" y="3645024"/>
            <a:ext cx="2090737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41030"/>
            <a:ext cx="180498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37036"/>
            <a:ext cx="1511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D:\Мои документы\дети ученики 1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398" y="-387424"/>
            <a:ext cx="43550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563938" y="404813"/>
            <a:ext cx="2759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                    </a:t>
            </a:r>
            <a:endParaRPr lang="ru-RU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6082" name="Picture 2" descr="C:\Users\kinder\Desktop\детский сад №8\IMAG0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813"/>
            <a:ext cx="325839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kinder\Desktop\детский сад №8\IMAG0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2898"/>
            <a:ext cx="4403923" cy="37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556792"/>
            <a:ext cx="58143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defRPr/>
            </a:pPr>
            <a:r>
              <a:rPr lang="ru-RU" sz="2000" b="1" kern="0" dirty="0">
                <a:solidFill>
                  <a:srgbClr val="000000">
                    <a:lumMod val="10000"/>
                  </a:srgbClr>
                </a:solidFill>
                <a:latin typeface="Arial"/>
              </a:rPr>
              <a:t> </a:t>
            </a:r>
            <a:r>
              <a:rPr lang="ru-RU" sz="2000" b="1" kern="0" dirty="0" smtClean="0">
                <a:solidFill>
                  <a:srgbClr val="000000">
                    <a:lumMod val="10000"/>
                  </a:srgbClr>
                </a:solidFill>
                <a:latin typeface="Arial"/>
              </a:rPr>
              <a:t>    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defRPr/>
            </a:pPr>
            <a:r>
              <a:rPr lang="ru-RU" sz="2000" b="1" kern="0" dirty="0">
                <a:solidFill>
                  <a:srgbClr val="000000">
                    <a:lumMod val="10000"/>
                  </a:srgbClr>
                </a:solidFill>
                <a:latin typeface="Arial"/>
              </a:rPr>
              <a:t> </a:t>
            </a:r>
            <a:r>
              <a:rPr lang="ru-RU" sz="2000" b="1" kern="0" dirty="0" smtClean="0">
                <a:solidFill>
                  <a:srgbClr val="000000">
                    <a:lumMod val="10000"/>
                  </a:srgbClr>
                </a:solidFill>
                <a:latin typeface="Arial"/>
              </a:rPr>
              <a:t>     3.Предметно </a:t>
            </a:r>
            <a:r>
              <a:rPr lang="ru-RU" sz="2000" b="1" kern="0" dirty="0">
                <a:solidFill>
                  <a:srgbClr val="000000">
                    <a:lumMod val="10000"/>
                  </a:srgbClr>
                </a:solidFill>
                <a:latin typeface="Arial"/>
              </a:rPr>
              <a:t>– </a:t>
            </a:r>
            <a:endParaRPr lang="ru-RU" sz="2000" b="1" kern="0" dirty="0" smtClean="0">
              <a:solidFill>
                <a:srgbClr val="000000">
                  <a:lumMod val="10000"/>
                </a:srgbClr>
              </a:solidFill>
              <a:latin typeface="Arial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000" b="1" kern="0" dirty="0" smtClean="0">
                <a:solidFill>
                  <a:srgbClr val="000000">
                    <a:lumMod val="10000"/>
                  </a:srgbClr>
                </a:solidFill>
                <a:latin typeface="Arial"/>
              </a:rPr>
              <a:t>пространственная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2000" b="1" kern="0" dirty="0" smtClean="0">
                <a:solidFill>
                  <a:srgbClr val="000000">
                    <a:lumMod val="10000"/>
                  </a:srgbClr>
                </a:solidFill>
                <a:latin typeface="Arial"/>
              </a:rPr>
              <a:t>развивающая </a:t>
            </a:r>
            <a:r>
              <a:rPr lang="ru-RU" sz="2000" b="1" kern="0" dirty="0">
                <a:solidFill>
                  <a:srgbClr val="000000">
                    <a:lumMod val="10000"/>
                  </a:srgbClr>
                </a:solidFill>
                <a:latin typeface="Arial"/>
              </a:rPr>
              <a:t>среда.</a:t>
            </a:r>
          </a:p>
        </p:txBody>
      </p:sp>
    </p:spTree>
    <p:extLst>
      <p:ext uri="{BB962C8B-B14F-4D97-AF65-F5344CB8AC3E}">
        <p14:creationId xmlns:p14="http://schemas.microsoft.com/office/powerpoint/2010/main" val="33867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nder\Desktop\IMG_20191001_111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060846" cy="27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inder\Desktop\IMG_20191001_111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279684" cy="24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93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320"/>
            <a:ext cx="7025984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Реализация ГОС , на наш взгляд, невозможна без взаимодействия педагогического коллектива и родителей воспитанников.</a:t>
            </a:r>
            <a:endParaRPr lang="ru-RU" sz="3200" dirty="0"/>
          </a:p>
        </p:txBody>
      </p:sp>
      <p:pic>
        <p:nvPicPr>
          <p:cNvPr id="4" name="Рисунок 3" descr="DSC014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444208" y="2276872"/>
            <a:ext cx="2123728" cy="1656184"/>
          </a:xfrm>
          <a:prstGeom prst="rect">
            <a:avLst/>
          </a:prstGeom>
        </p:spPr>
      </p:pic>
      <p:sp>
        <p:nvSpPr>
          <p:cNvPr id="2050" name="AutoShape 2" descr="https://docviewer.yandex.ru/htmlimage?id=1huts-9txwo7zf1si7yq0hlsf8v3ifurdq7x8tdfusotoi5my9xgdymu4rezb0jrzjswqy9k4l5xqx9ajx38m70rgt0uan8vlna8qr1mq&amp;name=image-iRlDzv3h9JR8QOZbpY.jpg&amp;uid=1165131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docviewer.yandex.ru/htmlimage?id=1huts-9txwo7zf1si7yq0hlsf8v3ifurdq7x8tdfusotoi5my9xgdymu4rezb0jrzjswqy9k4l5xqx9ajx38m70rgt0uan8vlna8qr1mq&amp;name=image-iRlDzv3h9JR8QOZbpY.jpg&amp;uid=1165131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Копия (2) 0010-010-Rabota-s-semjoj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23928" y="2492896"/>
            <a:ext cx="2143125" cy="1676400"/>
          </a:xfrm>
          <a:prstGeom prst="rect">
            <a:avLst/>
          </a:prstGeom>
        </p:spPr>
      </p:pic>
      <p:pic>
        <p:nvPicPr>
          <p:cNvPr id="10" name="Рисунок 9" descr="semenko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076056" y="4653136"/>
            <a:ext cx="3238500" cy="19514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05033"/>
            <a:ext cx="251777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92583"/>
            <a:ext cx="22320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:\Мои документы\дети ученики 1\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-121255"/>
            <a:ext cx="9396413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242888"/>
            <a:ext cx="5616575" cy="6264276"/>
          </a:xfrm>
        </p:spPr>
        <p:txBody>
          <a:bodyPr/>
          <a:lstStyle/>
          <a:p>
            <a:pPr eaLnBrk="1" hangingPunct="1">
              <a:defRPr/>
            </a:pPr>
            <a:r>
              <a:rPr lang="ru-RU" sz="1400" dirty="0">
                <a:solidFill>
                  <a:schemeClr val="tx1"/>
                </a:solidFill>
              </a:rPr>
              <a:t> 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-1495425"/>
            <a:ext cx="54726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Следует  отметить проблемы и трудности с которыми столкнулся коллектив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:</a:t>
            </a:r>
            <a:endParaRPr lang="ru-RU" sz="2000" dirty="0" smtClean="0">
              <a:solidFill>
                <a:srgbClr val="FFFF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FFFF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-единый подход к оценке качества дошкольного образования;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FF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-кадровая проблема коррекционного сопровождения детей- инвалидов;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FF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-отсутствие помещений для дополнительного образования детей.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5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260350"/>
            <a:ext cx="8172400" cy="26638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образовательный стандарт дошкольного образования         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  собой совокупность требований, обязательных при реализации основной образовательной программы   дошкольного образования.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03648" y="2852936"/>
            <a:ext cx="7129462" cy="3816350"/>
          </a:xfrm>
        </p:spPr>
      </p:pic>
    </p:spTree>
    <p:extLst>
      <p:ext uri="{BB962C8B-B14F-4D97-AF65-F5344CB8AC3E}">
        <p14:creationId xmlns:p14="http://schemas.microsoft.com/office/powerpoint/2010/main" val="18683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268760"/>
            <a:ext cx="3384550" cy="3455987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80000"/>
              </a:lnSpc>
              <a:buClrTx/>
              <a:buNone/>
            </a:pPr>
            <a:r>
              <a:rPr lang="ru-RU" sz="2400" dirty="0">
                <a:cs typeface="Arial" charset="0"/>
              </a:rPr>
              <a:t>Продолжение изучения и применение современных инновационных психолого-педагогических систем в образовательном пространстве</a:t>
            </a:r>
            <a:endParaRPr lang="ru-RU" sz="2400" kern="1200" dirty="0">
              <a:effectLst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ru-RU" sz="2100" dirty="0"/>
          </a:p>
        </p:txBody>
      </p:sp>
      <p:sp>
        <p:nvSpPr>
          <p:cNvPr id="21512" name="AutoShape 8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60350"/>
            <a:ext cx="8229600" cy="922338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Дальнейшие  перспективы в нашей работе по ГОС ДО: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 Box 15"/>
          <p:cNvSpPr txBox="1">
            <a:spLocks noChangeArrowheads="1"/>
          </p:cNvSpPr>
          <p:nvPr/>
        </p:nvSpPr>
        <p:spPr bwMode="auto">
          <a:xfrm>
            <a:off x="5272088" y="3089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774" name="AutoShape 16"/>
          <p:cNvSpPr>
            <a:spLocks noChangeArrowheads="1"/>
          </p:cNvSpPr>
          <p:nvPr/>
        </p:nvSpPr>
        <p:spPr bwMode="auto">
          <a:xfrm>
            <a:off x="2915816" y="2276872"/>
            <a:ext cx="3240360" cy="2959441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100" kern="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Продолжение поиска новых, современных приемов и методов взаимодействия педагога с родителями</a:t>
            </a:r>
            <a:endParaRPr lang="ru-RU" sz="2100" kern="0" dirty="0" smtClean="0">
              <a:solidFill>
                <a:srgbClr val="4D4D4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5" name="AutoShape 18"/>
          <p:cNvSpPr>
            <a:spLocks noChangeArrowheads="1"/>
          </p:cNvSpPr>
          <p:nvPr/>
        </p:nvSpPr>
        <p:spPr bwMode="auto">
          <a:xfrm>
            <a:off x="5364162" y="2820488"/>
            <a:ext cx="3779837" cy="3345362"/>
          </a:xfrm>
          <a:prstGeom prst="verticalScroll">
            <a:avLst>
              <a:gd name="adj" fmla="val 12500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FF"/>
                </a:solidFill>
                <a:latin typeface="Calibri" pitchFamily="34" charset="0"/>
              </a:rPr>
              <a:t>Развитие материально-технического обеспечения образовательного процесса, совершенствование окружающей среды </a:t>
            </a:r>
            <a:r>
              <a:rPr lang="ru-RU" sz="2400" dirty="0" smtClean="0">
                <a:solidFill>
                  <a:srgbClr val="FFFFFF"/>
                </a:solidFill>
                <a:latin typeface="Calibri" pitchFamily="34" charset="0"/>
              </a:rPr>
              <a:t>ребенка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 animBg="1"/>
      <p:bldP spid="21512" grpId="0" animBg="1"/>
      <p:bldP spid="32774" grpId="0" animBg="1"/>
      <p:bldP spid="3277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3861048"/>
            <a:ext cx="6400800" cy="230425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СПАСИБО  </a:t>
            </a:r>
            <a:r>
              <a:rPr lang="ru-RU" sz="3600" dirty="0">
                <a:solidFill>
                  <a:srgbClr val="FF0000"/>
                </a:solidFill>
              </a:rPr>
              <a:t>ЗА  ВНИМАНИЕ!</a:t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3600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44624"/>
            <a:ext cx="7071488" cy="122413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D:\Мои документы\дети ученики 1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-171399"/>
            <a:ext cx="6337076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824536" cy="18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268760"/>
            <a:ext cx="3384550" cy="3455987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marL="0" lvl="0" indent="0" algn="ctr" eaLnBrk="1" hangingPunct="1">
              <a:lnSpc>
                <a:spcPct val="80000"/>
              </a:lnSpc>
              <a:buClrTx/>
              <a:buNone/>
            </a:pPr>
            <a:r>
              <a:rPr lang="ru-RU" sz="3000" kern="1200" dirty="0">
                <a:effectLst/>
                <a:latin typeface="Calibri" pitchFamily="34" charset="0"/>
                <a:cs typeface="Arial" charset="0"/>
              </a:rPr>
              <a:t>-</a:t>
            </a:r>
            <a:r>
              <a:rPr lang="ru-RU" sz="2400" kern="1200" dirty="0">
                <a:effectLst/>
                <a:cs typeface="Arial" charset="0"/>
              </a:rPr>
              <a:t>работа с педагогическими кадрами по </a:t>
            </a:r>
            <a:r>
              <a:rPr lang="ru-RU" sz="2400" kern="1200" dirty="0" smtClean="0">
                <a:effectLst/>
                <a:cs typeface="Arial" charset="0"/>
              </a:rPr>
              <a:t>внедрению</a:t>
            </a:r>
          </a:p>
          <a:p>
            <a:pPr marL="0" lvl="0" indent="0" algn="ctr" eaLnBrk="1" hangingPunct="1">
              <a:lnSpc>
                <a:spcPct val="80000"/>
              </a:lnSpc>
              <a:buClrTx/>
              <a:buNone/>
            </a:pPr>
            <a:r>
              <a:rPr lang="ru-RU" sz="2400" kern="1200" dirty="0" smtClean="0">
                <a:effectLst/>
                <a:cs typeface="Arial" charset="0"/>
              </a:rPr>
              <a:t> </a:t>
            </a:r>
            <a:r>
              <a:rPr lang="ru-RU" sz="2400" kern="1200" dirty="0">
                <a:effectLst/>
                <a:cs typeface="Arial" charset="0"/>
              </a:rPr>
              <a:t>ГОС </a:t>
            </a:r>
            <a:r>
              <a:rPr lang="ru-RU" sz="2400" kern="1200" dirty="0" smtClean="0">
                <a:effectLst/>
                <a:cs typeface="Arial" charset="0"/>
              </a:rPr>
              <a:t>ДОУ</a:t>
            </a:r>
            <a:endParaRPr lang="ru-RU" sz="2400" kern="1200" dirty="0">
              <a:effectLst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ru-RU" sz="2100" dirty="0"/>
          </a:p>
        </p:txBody>
      </p:sp>
      <p:sp>
        <p:nvSpPr>
          <p:cNvPr id="21512" name="AutoShape 8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60350"/>
            <a:ext cx="8229600" cy="922338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Внедрение ГОС в ДОУ определялась на основе следующих этапов: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 Box 15"/>
          <p:cNvSpPr txBox="1">
            <a:spLocks noChangeArrowheads="1"/>
          </p:cNvSpPr>
          <p:nvPr/>
        </p:nvSpPr>
        <p:spPr bwMode="auto">
          <a:xfrm>
            <a:off x="5272088" y="3089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774" name="AutoShape 16"/>
          <p:cNvSpPr>
            <a:spLocks noChangeArrowheads="1"/>
          </p:cNvSpPr>
          <p:nvPr/>
        </p:nvSpPr>
        <p:spPr bwMode="auto">
          <a:xfrm>
            <a:off x="2915816" y="2276872"/>
            <a:ext cx="3240360" cy="2959441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100" kern="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-изучение </a:t>
            </a:r>
            <a:r>
              <a:rPr lang="ru-RU" sz="2100" kern="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нормативно – правовых и организационных документов </a:t>
            </a:r>
            <a:endParaRPr lang="ru-RU" sz="2100" kern="0" dirty="0" smtClean="0">
              <a:solidFill>
                <a:srgbClr val="4D4D4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100" kern="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</a:t>
            </a:r>
            <a:r>
              <a:rPr lang="ru-RU" sz="2100" kern="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 ДОУ</a:t>
            </a:r>
            <a:endParaRPr lang="ru-RU" sz="2400" dirty="0">
              <a:solidFill>
                <a:srgbClr val="4D4D4D"/>
              </a:solidFill>
            </a:endParaRPr>
          </a:p>
        </p:txBody>
      </p:sp>
      <p:sp>
        <p:nvSpPr>
          <p:cNvPr id="32775" name="AutoShape 18"/>
          <p:cNvSpPr>
            <a:spLocks noChangeArrowheads="1"/>
          </p:cNvSpPr>
          <p:nvPr/>
        </p:nvSpPr>
        <p:spPr bwMode="auto">
          <a:xfrm>
            <a:off x="5364162" y="2820488"/>
            <a:ext cx="3779837" cy="3345362"/>
          </a:xfrm>
          <a:prstGeom prst="verticalScroll">
            <a:avLst>
              <a:gd name="adj" fmla="val 12500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3000" dirty="0" smtClean="0">
                <a:solidFill>
                  <a:srgbClr val="FFFFFF"/>
                </a:solidFill>
                <a:latin typeface="Calibri" pitchFamily="34" charset="0"/>
              </a:rPr>
              <a:t>  -</a:t>
            </a:r>
            <a:r>
              <a:rPr lang="ru-RU" sz="2400" dirty="0" smtClean="0">
                <a:solidFill>
                  <a:srgbClr val="FFFFFF"/>
                </a:solidFill>
              </a:rPr>
              <a:t>накопление предметно –пространственной и развивающей среды соответствующих ГОС  ДОУ.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 animBg="1"/>
      <p:bldP spid="21512" grpId="0" animBg="1"/>
      <p:bldP spid="32774" grpId="0" animBg="1"/>
      <p:bldP spid="327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7624" y="1052736"/>
            <a:ext cx="864096" cy="6870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/>
              </a:rPr>
              <a:t/>
            </a:r>
            <a:br>
              <a:rPr lang="ru-RU" dirty="0" smtClean="0">
                <a:solidFill>
                  <a:srgbClr val="CC0000"/>
                </a:solidFill>
                <a:effectLst/>
              </a:rPr>
            </a:br>
            <a:endParaRPr lang="ru-RU" sz="3200" dirty="0" smtClean="0">
              <a:solidFill>
                <a:srgbClr val="CC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484768" y="3429000"/>
            <a:ext cx="1800199" cy="28917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90" y="3581797"/>
            <a:ext cx="1467020" cy="84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19" y="3415332"/>
            <a:ext cx="1526137" cy="82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inder\Desktop\ГОС ДОУ\фото\IMAG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48" y="1766116"/>
            <a:ext cx="1243304" cy="17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inder\Desktop\ГОС ДОУ\фото\IMAG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08" y="1839946"/>
            <a:ext cx="1459013" cy="189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08" y="3789086"/>
            <a:ext cx="1466903" cy="7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9" y="3517936"/>
            <a:ext cx="1899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kern="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b="1" kern="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Гонза</a:t>
            </a:r>
            <a:endParaRPr lang="ru-RU" sz="1200" b="1" kern="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Иосиповна</a:t>
            </a:r>
            <a:endParaRPr lang="ru-RU" sz="1200" b="1" i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3826920"/>
            <a:ext cx="93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Думназев</a:t>
            </a: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  <a:endParaRPr lang="ru-RU" sz="1200" b="1" kern="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102987" y="3323636"/>
            <a:ext cx="1917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kern="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Войкова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Павловна</a:t>
            </a:r>
            <a:endParaRPr lang="ru-RU" sz="1200" b="1" kern="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inder\Desktop\ГОС ДОУ\фото\100MEDIA\IMAG0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14" y="1737290"/>
            <a:ext cx="1246560" cy="16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kinder\Desktop\фото воспитатели\IMG_20191009_1255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68321"/>
            <a:ext cx="1538956" cy="20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71600" y="116632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ru-RU" sz="2800" b="1" dirty="0" smtClean="0">
                <a:solidFill>
                  <a:srgbClr val="CC0000"/>
                </a:solidFill>
                <a:ea typeface="+mj-ea"/>
                <a:cs typeface="+mj-cs"/>
              </a:rPr>
              <a:t>.</a:t>
            </a:r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Осуществление 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повышения квалификации и курсов профессиональной переподготовки педагогов, участвующих в внедрение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 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ДОУ</a:t>
            </a:r>
            <a:b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5" y="3460144"/>
            <a:ext cx="1512754" cy="81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364447" y="3517937"/>
            <a:ext cx="1488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FF0000"/>
                </a:solidFill>
              </a:rPr>
              <a:t>Цуркан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 Оксана  Анатольевна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1187624" y="-171400"/>
            <a:ext cx="7901789" cy="2276872"/>
          </a:xfrm>
          <a:prstGeom prst="rightArrow">
            <a:avLst>
              <a:gd name="adj1" fmla="val 50000"/>
              <a:gd name="adj2" fmla="val 1261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педагогических советах , совещаний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при зам. директора по ДО , круглый стол по  изучению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    ДОУ</a:t>
            </a:r>
            <a:endParaRPr lang="ru-RU" sz="20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kinder\Desktop\ГОС ДОУ\фото\IMAG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23" y="1718988"/>
            <a:ext cx="2592288" cy="2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inder\Desktop\ГОС ДОУ\фото\100MEDIA\IMAG0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42" y="1617626"/>
            <a:ext cx="2304256" cy="29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338498" cy="247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53136"/>
            <a:ext cx="3147550" cy="194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971600" y="0"/>
            <a:ext cx="8064896" cy="2348880"/>
          </a:xfrm>
          <a:prstGeom prst="rightArrow">
            <a:avLst>
              <a:gd name="adj1" fmla="val 50000"/>
              <a:gd name="adj2" fmla="val 1207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стенда, </a:t>
            </a:r>
            <a:r>
              <a:rPr lang="ru-RU"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накопительную  </a:t>
            </a:r>
            <a:endParaRPr lang="ru-RU" sz="2800" b="1" i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</a:t>
            </a:r>
            <a:r>
              <a:rPr lang="ru-RU"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папку </a:t>
            </a:r>
            <a:r>
              <a:rPr lang="ru-RU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ГОС   ДОУ».</a:t>
            </a:r>
          </a:p>
        </p:txBody>
      </p:sp>
      <p:pic>
        <p:nvPicPr>
          <p:cNvPr id="4098" name="Picture 2" descr="C:\Users\kinder\Desktop\ГОС ДОУ\фото\IMAG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2525">
            <a:off x="5457519" y="3209092"/>
            <a:ext cx="3853494" cy="256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inder\Desktop\i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20223"/>
            <a:ext cx="4611476" cy="34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9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AutoShape 4"/>
          <p:cNvSpPr>
            <a:spLocks noChangeArrowheads="1"/>
          </p:cNvSpPr>
          <p:nvPr/>
        </p:nvSpPr>
        <p:spPr bwMode="auto">
          <a:xfrm>
            <a:off x="468313" y="0"/>
            <a:ext cx="8280400" cy="2111375"/>
          </a:xfrm>
          <a:prstGeom prst="wave">
            <a:avLst>
              <a:gd name="adj1" fmla="val 13005"/>
              <a:gd name="adj2" fmla="val -172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>
              <a:solidFill>
                <a:srgbClr val="FFFFFF"/>
              </a:solidFill>
            </a:endParaRPr>
          </a:p>
        </p:txBody>
      </p:sp>
      <p:sp>
        <p:nvSpPr>
          <p:cNvPr id="3276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2016125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FFFF"/>
                </a:solidFill>
                <a:effectLst/>
                <a:ea typeface="+mn-ea"/>
              </a:rPr>
              <a:t>2.Изучение </a:t>
            </a:r>
            <a:r>
              <a:rPr lang="ru-RU" sz="3200" b="1" dirty="0">
                <a:solidFill>
                  <a:srgbClr val="FFFFFF"/>
                </a:solidFill>
                <a:effectLst/>
                <a:ea typeface="+mn-ea"/>
              </a:rPr>
              <a:t>нормативно – правовых и организационных документов </a:t>
            </a:r>
            <a:r>
              <a:rPr lang="ru-RU" sz="3200" b="1" dirty="0" smtClean="0">
                <a:solidFill>
                  <a:srgbClr val="FFFFFF"/>
                </a:solidFill>
                <a:effectLst/>
                <a:ea typeface="+mn-ea"/>
              </a:rPr>
              <a:t/>
            </a:r>
            <a:br>
              <a:rPr lang="ru-RU" sz="3200" b="1" dirty="0" smtClean="0">
                <a:solidFill>
                  <a:srgbClr val="FFFFFF"/>
                </a:solidFill>
                <a:effectLst/>
                <a:ea typeface="+mn-ea"/>
              </a:rPr>
            </a:br>
            <a:r>
              <a:rPr lang="ru-RU" sz="3200" b="1" dirty="0">
                <a:solidFill>
                  <a:srgbClr val="FFFFFF"/>
                </a:solidFill>
                <a:effectLst/>
                <a:ea typeface="+mn-ea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/>
                <a:ea typeface="+mn-ea"/>
              </a:rPr>
              <a:t>                                         </a:t>
            </a:r>
            <a:r>
              <a:rPr lang="en-US" sz="3200" b="1" dirty="0" smtClean="0">
                <a:solidFill>
                  <a:srgbClr val="FFFFFF"/>
                </a:solidFill>
                <a:effectLst/>
                <a:ea typeface="+mn-ea"/>
              </a:rPr>
              <a:t>              </a:t>
            </a:r>
            <a:r>
              <a:rPr lang="ru-RU" sz="3200" b="1" dirty="0" smtClean="0">
                <a:solidFill>
                  <a:srgbClr val="FFFFFF"/>
                </a:solidFill>
                <a:effectLst/>
                <a:ea typeface="+mn-ea"/>
              </a:rPr>
              <a:t>по </a:t>
            </a:r>
            <a:r>
              <a:rPr lang="ru-RU" sz="3200" b="1" dirty="0">
                <a:solidFill>
                  <a:srgbClr val="FFFFFF"/>
                </a:solidFill>
                <a:effectLst/>
                <a:ea typeface="+mn-ea"/>
              </a:rPr>
              <a:t>ГОС ДОУ</a:t>
            </a:r>
            <a:endParaRPr lang="ru-RU" sz="3200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-396552" y="4365104"/>
            <a:ext cx="4392488" cy="2808312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Примерная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п</a:t>
            </a:r>
            <a:r>
              <a:rPr lang="ru-RU" b="1" i="1" dirty="0" smtClean="0">
                <a:solidFill>
                  <a:srgbClr val="002060"/>
                </a:solidFill>
              </a:rPr>
              <a:t>рограмма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в</a:t>
            </a:r>
            <a:r>
              <a:rPr lang="ru-RU" b="1" i="1" dirty="0" smtClean="0">
                <a:solidFill>
                  <a:srgbClr val="002060"/>
                </a:solidFill>
              </a:rPr>
              <a:t>ариативной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части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«Аистенок»  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6300192" y="1767195"/>
            <a:ext cx="3240360" cy="3173973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Примерная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основная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образовательная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программа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ДО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5220071" y="4597384"/>
            <a:ext cx="3528641" cy="2260615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П</a:t>
            </a:r>
            <a:r>
              <a:rPr lang="ru-RU" b="1" i="1" dirty="0" smtClean="0">
                <a:solidFill>
                  <a:srgbClr val="002060"/>
                </a:solidFill>
              </a:rPr>
              <a:t>лан </a:t>
            </a:r>
            <a:endParaRPr lang="ru-RU" b="1" i="1" dirty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образовательной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деятельности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 ОДО </a:t>
            </a:r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2551994" y="1767195"/>
            <a:ext cx="4398019" cy="2719894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</a:rPr>
              <a:t>ПРИКАЗ  МП  ПМР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</a:rPr>
              <a:t>«Об </a:t>
            </a:r>
            <a:r>
              <a:rPr lang="ru-RU" b="1" i="1" dirty="0">
                <a:solidFill>
                  <a:srgbClr val="FF0000"/>
                </a:solidFill>
              </a:rPr>
              <a:t>утверждении  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</a:rPr>
              <a:t> ГОС ДОУ»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</a:rPr>
              <a:t>от  16.05.2017г.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</a:rPr>
              <a:t>№ 588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250825" y="1916113"/>
            <a:ext cx="2808288" cy="1800919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Проект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ГОС ДОУ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ПМР 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3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  <p:bldP spid="32773" grpId="0" animBg="1"/>
      <p:bldP spid="32774" grpId="0" animBg="1"/>
      <p:bldP spid="32775" grpId="0" animBg="1"/>
      <p:bldP spid="32776" grpId="0" animBg="1"/>
      <p:bldP spid="327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</a:rPr>
              <a:t> Разработка  рабочих программ , изучение и       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       подбор  методической  литературы.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</a:rPr>
              <a:t>  Планирование воспитательно – образовательной работы.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DSC01619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r="-1219"/>
          <a:stretch>
            <a:fillRect/>
          </a:stretch>
        </p:blipFill>
        <p:spPr>
          <a:xfrm>
            <a:off x="4211960" y="1916832"/>
            <a:ext cx="1980728" cy="1368152"/>
          </a:xfrm>
        </p:spPr>
      </p:pic>
      <p:pic>
        <p:nvPicPr>
          <p:cNvPr id="8" name="Содержимое 3" descr="DSC0160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508104" y="4005064"/>
            <a:ext cx="3441576" cy="2383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5" descr="DSC0160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5400000">
            <a:off x="1767136" y="4145632"/>
            <a:ext cx="2520280" cy="2383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C:\Users\kinder\Desktop\IMG_20191001_111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69422"/>
            <a:ext cx="2131835" cy="159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inder\Desktop\IMG_20191001_1241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89" y="1097345"/>
            <a:ext cx="1607273" cy="21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Наш</a:t>
            </a:r>
            <a:r>
              <a:rPr lang="ru-RU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</a:t>
            </a:r>
            <a:r>
              <a:rPr lang="ru-RU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по </a:t>
            </a: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сновной образовательной программе «Ромашка»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МОУ «Общеобразовательная школа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2800" b="1" dirty="0" err="1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с.Хрустовая</a:t>
            </a:r>
            <a:r>
              <a:rPr lang="ru-RU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kinder\Desktop\IMG_20191001_14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13" y="2636912"/>
            <a:ext cx="2985030" cy="39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ГОС ДО\фото\IMG_20191001_140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62" y="2636912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казки">
  <a:themeElements>
    <a:clrScheme name="Сказки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Сказки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азки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</TotalTime>
  <Words>339</Words>
  <Application>Microsoft Office PowerPoint</Application>
  <PresentationFormat>Экран (4:3)</PresentationFormat>
  <Paragraphs>97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Солнцестояние</vt:lpstr>
      <vt:lpstr>Сказки</vt:lpstr>
      <vt:lpstr> «Внедрение ГОС в ДОУ  МОУ «Общеобразовательная школа – детский сад с. Хрустовая»        </vt:lpstr>
      <vt:lpstr>Государственный образовательный стандарт дошкольного образования         -представляет   собой совокупность требований, обязательных при реализации основной образовательной программы   дошкольного образования.</vt:lpstr>
      <vt:lpstr> Внедрение ГОС в ДОУ определялась на основе следующих этапов: </vt:lpstr>
      <vt:lpstr> </vt:lpstr>
      <vt:lpstr>Презентация PowerPoint</vt:lpstr>
      <vt:lpstr>Презентация PowerPoint</vt:lpstr>
      <vt:lpstr>2.Изучение нормативно – правовых и организационных документов                                                          по ГОС ДОУ</vt:lpstr>
      <vt:lpstr>        Разработка  рабочих программ , изучение и               подбор  методической  литературы.         Планирование воспитательно – образовательной работы.</vt:lpstr>
      <vt:lpstr>Презентация PowerPoint</vt:lpstr>
      <vt:lpstr>Осуществляя воспитательно – образовательную  работу воспитатели  нашего  ДОУ  учитывают содержание ООП , которая включает совокупность образовательных областей, которые обеспечивают разностороннее развитие детей с учетом их возраста.   1. Социально-коммуникативное развитие  2. Познавательно развитие  3. Речевое развитие  4. Художественно-эстетическое развитие  5. Физическое развитие </vt:lpstr>
      <vt:lpstr>ОБРАЗОВАТЕЛЬНАЯ  ОБЛАСТЬ: « СОЦИАЛЬНО – КОММУНИКАТИВНОЕ  РАЗВИТИЕ»</vt:lpstr>
      <vt:lpstr>ОБРАЗОВАТЕЛЬНАЯ ОБЛАСТЬ:« ПОЗНОВАТЕЛЬНОЕ  РАЗВИТИЕ»</vt:lpstr>
      <vt:lpstr>ОБРАЗОВАТЕЛЬНАЯ  ОБЛАСТЬ: « Речевое  развитие»</vt:lpstr>
      <vt:lpstr>Образовательная  область: « Художественно –                                                                          эстетическое развитие»</vt:lpstr>
      <vt:lpstr>ОБРАЗОВАТЕЛЬНАЯ  ОБЛАСТЬ:« Физическое  развитие»</vt:lpstr>
      <vt:lpstr>Презентация PowerPoint</vt:lpstr>
      <vt:lpstr>Презентация PowerPoint</vt:lpstr>
      <vt:lpstr>  Реализация ГОС , на наш взгляд, невозможна без взаимодействия педагогического коллектива и родителей воспитанников.</vt:lpstr>
      <vt:lpstr>   </vt:lpstr>
      <vt:lpstr>Дальнейшие  перспективы в нашей работе по ГОС ДО: </vt:lpstr>
      <vt:lpstr> СПАСИБО  ЗА  ВНИМАНИЕ!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МБДОУ №14 « Ласточка»               с. Елизаветовка</dc:title>
  <dc:creator>ИннА</dc:creator>
  <cp:lastModifiedBy>37377705657</cp:lastModifiedBy>
  <cp:revision>71</cp:revision>
  <dcterms:created xsi:type="dcterms:W3CDTF">2016-08-15T16:52:30Z</dcterms:created>
  <dcterms:modified xsi:type="dcterms:W3CDTF">2024-10-22T04:54:29Z</dcterms:modified>
</cp:coreProperties>
</file>