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80" r:id="rId19"/>
    <p:sldId id="281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7" autoAdjust="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6CFCF-38B5-4696-AA95-BE75BA00D09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3B441-B29A-47FF-AD76-4348DBE45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3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B441-B29A-47FF-AD76-4348DBE452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1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B441-B29A-47FF-AD76-4348DBE452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5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4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2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0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12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9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1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96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2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1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1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6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3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1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9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5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0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206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05CE0B-24C8-4197-A35F-06E6FD7B3AE6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5BD2BA3-3089-4C2E-8C53-F697DCF7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6154" y="182880"/>
            <a:ext cx="8689976" cy="2757267"/>
          </a:xfr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002060"/>
            </a:extrusionClr>
          </a:sp3d>
        </p:spPr>
        <p:txBody>
          <a:bodyPr>
            <a:normAutofit fontScale="90000"/>
          </a:bodyPr>
          <a:lstStyle/>
          <a:p>
            <a:r>
              <a:rPr lang="ru-RU" i="1" dirty="0"/>
              <a:t> </a:t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ПРОЕКТ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Родник- источник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5839" y="4353636"/>
            <a:ext cx="7970291" cy="177420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</a:rPr>
              <a:t>ВЫПОЛНИЛА: </a:t>
            </a:r>
            <a:r>
              <a:rPr lang="ru-RU" b="1" i="1" dirty="0" err="1" smtClean="0">
                <a:solidFill>
                  <a:schemeClr val="tx1"/>
                </a:solidFill>
              </a:rPr>
              <a:t>погонюк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кристина</a:t>
            </a:r>
            <a:r>
              <a:rPr lang="ru-RU" b="1" i="1" dirty="0" smtClean="0">
                <a:solidFill>
                  <a:schemeClr val="tx1"/>
                </a:solidFill>
              </a:rPr>
              <a:t> Сергеевна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                                       Ученица 9 класса МОУ «Валя-</a:t>
            </a:r>
            <a:r>
              <a:rPr lang="ru-RU" b="1" i="1" dirty="0" err="1" smtClean="0">
                <a:solidFill>
                  <a:schemeClr val="tx1"/>
                </a:solidFill>
              </a:rPr>
              <a:t>Адынкская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Оош</a:t>
            </a:r>
            <a:r>
              <a:rPr lang="ru-RU" b="1" i="1" dirty="0" smtClean="0">
                <a:solidFill>
                  <a:schemeClr val="tx1"/>
                </a:solidFill>
              </a:rPr>
              <a:t>-д/с»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                                              Руководитель: УЧИТЕЛЬ биологии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                                        КРАЙНЯЯ  ЛАРИСА  НИКОЛАЕВНА</a:t>
            </a:r>
          </a:p>
          <a:p>
            <a:endParaRPr lang="ru-RU" b="1" i="1" dirty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4" y="3054842"/>
            <a:ext cx="4568824" cy="3426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9358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00" y="182881"/>
            <a:ext cx="8339850" cy="2560320"/>
          </a:xfrm>
        </p:spPr>
        <p:txBody>
          <a:bodyPr>
            <a:noAutofit/>
          </a:bodyPr>
          <a:lstStyle/>
          <a:p>
            <a:pPr algn="l"/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2.4.4.для определения </a:t>
            </a: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запаха: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1.Заполняла колбу водой на 1/3 объема 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закрыла пробкой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2.Взболтала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колбы.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3.Открыла колбу и осторожно, неглубоко вдыхая воздух, сразу же определила характер и интенсивность запаха.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выставила в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баллах.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воды водоемов не должен превышать 2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76966"/>
              </p:ext>
            </p:extLst>
          </p:nvPr>
        </p:nvGraphicFramePr>
        <p:xfrm>
          <a:off x="218363" y="3061856"/>
          <a:ext cx="8454149" cy="3519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4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Интенсивность запаха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 проявления запаха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Оценка интенсивности запаха в баллах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Запах не ощущается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Очень слабая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Запах сразу не ощущается, но обнаруживается при тщательном исследовании( при нагревании воды)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слабая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Запах замечается, если обратить на это внимание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Заметная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Запах легко замечается и вызывает неодобрительный отзыв о воде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Отчетливая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Запах  обращает на себя внимание и заставляет воздержаться от питья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Очень сильная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Запах  настолько сильный .что делает воду непригодной к употреблению замечается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 descr="F:\ИОУ ФОТО РОДНИК-2\IMG_20160406_1431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3260" y="352426"/>
            <a:ext cx="3209925" cy="518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08958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68812"/>
            <a:ext cx="111823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2.4.5.</a:t>
            </a:r>
            <a:r>
              <a:rPr lang="ru-RU" sz="3200" b="1" u="sng" dirty="0" smtClean="0">
                <a:solidFill>
                  <a:srgbClr val="FF0000"/>
                </a:solidFill>
              </a:rPr>
              <a:t>Вкус </a:t>
            </a:r>
            <a:r>
              <a:rPr lang="ru-RU" sz="3200" b="1" u="sng" dirty="0">
                <a:solidFill>
                  <a:srgbClr val="FF0000"/>
                </a:solidFill>
              </a:rPr>
              <a:t>и привкус воды.</a:t>
            </a:r>
          </a:p>
          <a:p>
            <a:r>
              <a:rPr lang="ru-RU" sz="2400" b="1" i="1" dirty="0" smtClean="0"/>
              <a:t>Вкус </a:t>
            </a:r>
            <a:r>
              <a:rPr lang="ru-RU" sz="2400" b="1" i="1" dirty="0"/>
              <a:t>и привкус определяла в сырой воде при комнатной </a:t>
            </a:r>
            <a:r>
              <a:rPr lang="ru-RU" sz="2400" b="1" i="1" dirty="0" smtClean="0"/>
              <a:t>температуре. При </a:t>
            </a:r>
            <a:r>
              <a:rPr lang="ru-RU" sz="2400" b="1" i="1" dirty="0"/>
              <a:t>исследовании в рот набрала 10-15мл воды, держала несколько минут (не проглатывая) и определила характер и интенсивность привкуса по пятибалльной шкале, приведенной в </a:t>
            </a:r>
            <a:r>
              <a:rPr lang="ru-RU" sz="2400" b="1" i="1" dirty="0" smtClean="0"/>
              <a:t>таблице. Для </a:t>
            </a:r>
            <a:r>
              <a:rPr lang="ru-RU" sz="2400" b="1" i="1" dirty="0"/>
              <a:t>питьевой воды допускаются значения показателей вкуса и привкуса не более 2 баллов.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55615"/>
              </p:ext>
            </p:extLst>
          </p:nvPr>
        </p:nvGraphicFramePr>
        <p:xfrm>
          <a:off x="263236" y="2600249"/>
          <a:ext cx="11208327" cy="4105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5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6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Интенсивность вкуса и привкуса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Характер проявления вкуса и привкуса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Оценка интенсивности вкуса и привкуса в баллах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вкус и привкус не ощущаются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очень слабая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вкус и привкус сразу  не ощущаются потребителем, но обнаруживается при тщательном тестировании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слабая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вкус и привкус замечаются если обратить на это внимание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заметная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вкус и привкус легко замечаются и вызывает неодобрительный отзыв о качестве воды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отчетливая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Вкус и привкус обращает на себя внимание и заставляют воздержаться от употребления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очень сильная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Вкус и привкус настолько сильные, что делают воду непригодной употреблению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4" marR="5075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3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764" y="271374"/>
            <a:ext cx="11401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2.4.6.Реакция </a:t>
            </a:r>
            <a:r>
              <a:rPr lang="ru-RU" sz="2800" b="1" u="sng" dirty="0">
                <a:solidFill>
                  <a:srgbClr val="FF0000"/>
                </a:solidFill>
              </a:rPr>
              <a:t>водной среды.</a:t>
            </a:r>
          </a:p>
          <a:p>
            <a:r>
              <a:rPr lang="ru-RU" sz="2800" b="1" i="1" dirty="0"/>
              <a:t>Согласно исследованиям питьевой воды ГУЗ ««Каменский центр гигиены и эпидемиологии»  кислотность воды-  рН составляет -7,2..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1437" y="2533174"/>
            <a:ext cx="80486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2.4.7.Жесткость </a:t>
            </a:r>
            <a:r>
              <a:rPr lang="ru-RU" sz="2800" b="1" u="sng" dirty="0">
                <a:solidFill>
                  <a:srgbClr val="FF0000"/>
                </a:solidFill>
              </a:rPr>
              <a:t>воды.</a:t>
            </a:r>
          </a:p>
          <a:p>
            <a:r>
              <a:rPr lang="ru-RU" sz="2800" b="1" i="1" dirty="0"/>
              <a:t>Для определения жесткости воды  набирала    3 литра   воды. Воду кипятила и отстаивала. На дне чайника образовался осадок белого цвета. Это говорит о том, что в воде растворено много минеральных солей.                                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5" y="2461845"/>
            <a:ext cx="3452338" cy="4093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3921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369064"/>
            <a:ext cx="112871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</a:t>
            </a:r>
            <a:r>
              <a:rPr lang="ru-RU" sz="3200" b="1" dirty="0" smtClean="0">
                <a:solidFill>
                  <a:srgbClr val="FF0000"/>
                </a:solidFill>
              </a:rPr>
              <a:t>Что </a:t>
            </a:r>
            <a:r>
              <a:rPr lang="ru-RU" sz="3200" b="1" dirty="0">
                <a:solidFill>
                  <a:srgbClr val="FF0000"/>
                </a:solidFill>
              </a:rPr>
              <a:t>растет вблизи родника?</a:t>
            </a:r>
          </a:p>
          <a:p>
            <a:r>
              <a:rPr lang="ru-RU" sz="2400" b="1" i="1" dirty="0"/>
              <a:t>  Определяла  видовой состав растительности вокруг родника.   В связи с переувлажнением местности древесно-кустарниковая растительность обычно представлена ольшаниками, ивняками, а травянистая - луговой (</a:t>
            </a:r>
            <a:r>
              <a:rPr lang="ru-RU" sz="2400" b="1" i="1" dirty="0" err="1" smtClean="0"/>
              <a:t>крупнотравной</a:t>
            </a:r>
            <a:r>
              <a:rPr lang="ru-RU" sz="2400" b="1" i="1" dirty="0"/>
              <a:t>, разнотравной) и болотно-луговой растительностью. Для русла ручья </a:t>
            </a:r>
            <a:r>
              <a:rPr lang="ru-RU" sz="2400" b="1" i="1" dirty="0" smtClean="0"/>
              <a:t>характерны </a:t>
            </a:r>
            <a:r>
              <a:rPr lang="ru-RU" sz="2400" b="1" i="1" dirty="0"/>
              <a:t>влаголюбивые растения : сердечник , луговой чай </a:t>
            </a:r>
            <a:r>
              <a:rPr lang="ru-RU" sz="2400" b="1" i="1" dirty="0" smtClean="0"/>
              <a:t>, </a:t>
            </a:r>
            <a:r>
              <a:rPr lang="ru-RU" sz="2400" b="1" i="1" dirty="0"/>
              <a:t>чистяк весенний </a:t>
            </a:r>
            <a:r>
              <a:rPr lang="ru-RU" sz="2400" b="1" i="1" dirty="0" smtClean="0"/>
              <a:t>, осока, мох. 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323" y="4779168"/>
            <a:ext cx="2619375" cy="1964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1" y="3591862"/>
            <a:ext cx="2687004" cy="2018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951" y="3237853"/>
            <a:ext cx="2708848" cy="203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513" y="4662314"/>
            <a:ext cx="2640336" cy="2089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579" y="3473161"/>
            <a:ext cx="2738681" cy="2058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02649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182" y="302003"/>
            <a:ext cx="11566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2.6.Кто </a:t>
            </a:r>
            <a:r>
              <a:rPr lang="ru-RU" sz="3200" b="1" dirty="0">
                <a:solidFill>
                  <a:srgbClr val="FF0000"/>
                </a:solidFill>
              </a:rPr>
              <a:t>живет вблизи родника?</a:t>
            </a:r>
          </a:p>
          <a:p>
            <a:r>
              <a:rPr lang="ru-RU" dirty="0"/>
              <a:t>  </a:t>
            </a:r>
            <a:r>
              <a:rPr lang="ru-RU" sz="2400" b="1" i="1" dirty="0"/>
              <a:t>Просматривая следы  животных у родника  установила   виды животных.  Многие птицы часто посещают родник или живут около него.  Птиц привлекает к роднику: источник воды для питья и купания, пища, удобные места для </a:t>
            </a:r>
            <a:r>
              <a:rPr lang="ru-RU" sz="2400" b="1" i="1" dirty="0" err="1"/>
              <a:t>гнѐзд</a:t>
            </a:r>
            <a:r>
              <a:rPr lang="ru-RU" sz="2400" b="1" i="1" dirty="0"/>
              <a:t>. С познавательной точки зрения интересно познакомиться с обитающими около родника земноводными.  Встречаются лягушки - травяная и остромордая, </a:t>
            </a:r>
            <a:r>
              <a:rPr lang="ru-RU" sz="2400" b="1" i="1" dirty="0" smtClean="0"/>
              <a:t>тритон.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052" y="3067982"/>
            <a:ext cx="3143250" cy="2357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82" y="4360724"/>
            <a:ext cx="2997929" cy="2246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039" y="4447328"/>
            <a:ext cx="3010525" cy="2246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836" y="3114576"/>
            <a:ext cx="3052562" cy="2184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9810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397967" y="310066"/>
            <a:ext cx="6023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Результаты исследований</a:t>
            </a:r>
            <a:r>
              <a:rPr lang="ru-RU" dirty="0"/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13446"/>
              </p:ext>
            </p:extLst>
          </p:nvPr>
        </p:nvGraphicFramePr>
        <p:xfrm>
          <a:off x="354567" y="1536105"/>
          <a:ext cx="5309254" cy="2639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3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Родник «Золотой ключик»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Расход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воды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родника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230л/ч.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Температура в градусах С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градусов 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Цветность, в  градусах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Мутность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отсутствует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Запах. в баллах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Вкус и привкус, в баллах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13084" y="4558985"/>
            <a:ext cx="1187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Для проведения химического анализа воды я обратилась в ГУЗ «Каменский центр гигиены и эпидемиологии» в лабораторию. Данные отображены в протоколе №2 от </a:t>
            </a:r>
            <a:r>
              <a:rPr lang="ru-RU" sz="2400" b="1" i="1" dirty="0" smtClean="0"/>
              <a:t>09.03.2021г</a:t>
            </a:r>
            <a:r>
              <a:rPr lang="ru-RU" sz="2400" b="1" i="1" dirty="0"/>
              <a:t>.</a:t>
            </a:r>
          </a:p>
          <a:p>
            <a:r>
              <a:rPr lang="ru-RU" sz="2400" b="1" i="1" dirty="0" smtClean="0"/>
              <a:t>Взятая </a:t>
            </a:r>
            <a:r>
              <a:rPr lang="ru-RU" sz="2400" b="1" i="1" dirty="0"/>
              <a:t>на анализ вода родниковая не соответствует требованиям Сан </a:t>
            </a:r>
            <a:r>
              <a:rPr lang="ru-RU" sz="2400" b="1" i="1" dirty="0" err="1"/>
              <a:t>Пин</a:t>
            </a:r>
            <a:r>
              <a:rPr lang="ru-RU" sz="2400" b="1" i="1" dirty="0"/>
              <a:t> 2.1.4.1175-06 по содержанию нитратов. При норме  45 мг/</a:t>
            </a:r>
            <a:r>
              <a:rPr lang="ru-RU" sz="2400" b="1" i="1" dirty="0" err="1"/>
              <a:t>дм</a:t>
            </a:r>
            <a:r>
              <a:rPr lang="ru-RU" sz="2400" b="1" i="1" dirty="0"/>
              <a:t> куб. нитраты составляют 67,5мг/</a:t>
            </a:r>
            <a:r>
              <a:rPr lang="ru-RU" sz="2400" b="1" i="1" dirty="0" err="1"/>
              <a:t>дм</a:t>
            </a:r>
            <a:r>
              <a:rPr lang="ru-RU" sz="2400" b="1" i="1" dirty="0"/>
              <a:t> куб.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38969" y="4201531"/>
            <a:ext cx="4854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3. Химическое </a:t>
            </a:r>
            <a:r>
              <a:rPr lang="ru-RU" sz="2400" b="1" i="1" dirty="0"/>
              <a:t>исследование воды</a:t>
            </a:r>
            <a:r>
              <a:rPr lang="ru-RU" dirty="0"/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1194" y="815926"/>
            <a:ext cx="5322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1. Физическая </a:t>
            </a:r>
            <a:r>
              <a:rPr lang="ru-RU" sz="2400" b="1" i="1" dirty="0"/>
              <a:t>характеристика воды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69280" y="987175"/>
            <a:ext cx="6294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2. Гидрологическое исследование воды </a:t>
            </a:r>
            <a:endParaRPr lang="ru-RU" sz="2400" b="1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96000" y="1536105"/>
            <a:ext cx="5995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Исследование </a:t>
            </a:r>
            <a:r>
              <a:rPr lang="ru-RU" sz="2400" b="1" i="1" dirty="0"/>
              <a:t>родника показало, что вода вытекает спокойно. Характер пласта из которого вытекает вода-глина. Выход воды на поверхность-из промежутков между участками породы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6393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5426" y="158212"/>
            <a:ext cx="10586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Итоги </a:t>
            </a:r>
            <a:r>
              <a:rPr lang="ru-RU" sz="2800" b="1" i="1" dirty="0"/>
              <a:t>социологического опроса.</a:t>
            </a:r>
          </a:p>
          <a:p>
            <a:r>
              <a:rPr lang="ru-RU" sz="2800" b="1" i="1" dirty="0"/>
              <a:t>В социологическом  опросе приняло участие 50 </a:t>
            </a:r>
            <a:r>
              <a:rPr lang="ru-RU" sz="2800" b="1" i="1" dirty="0" smtClean="0"/>
              <a:t>респондентов.</a:t>
            </a:r>
            <a:endParaRPr lang="ru-RU" sz="28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24" y="1413132"/>
            <a:ext cx="7999508" cy="46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83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8645" y="555725"/>
            <a:ext cx="9404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Какие ассоциации вызывает у вас слово  «</a:t>
            </a:r>
            <a:r>
              <a:rPr lang="ru-RU" sz="3200" b="1" dirty="0" smtClean="0"/>
              <a:t>Родник»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89" y="1487467"/>
            <a:ext cx="8493046" cy="49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0746" y="417226"/>
            <a:ext cx="9264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Считаете ли вы проблему очистки  и благоустройства родников </a:t>
            </a:r>
            <a:r>
              <a:rPr lang="ru-RU" sz="3200" b="1" i="1" dirty="0" smtClean="0"/>
              <a:t>актуальной?</a:t>
            </a:r>
            <a:endParaRPr lang="ru-RU" sz="32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46" y="1603625"/>
            <a:ext cx="7860336" cy="45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048" y="446543"/>
            <a:ext cx="10276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Что можно сделать  для благоустройства родника</a:t>
            </a:r>
            <a:r>
              <a:rPr lang="ru-RU" sz="3200" b="1" i="1" dirty="0" smtClean="0"/>
              <a:t>?</a:t>
            </a:r>
            <a:endParaRPr lang="ru-RU" sz="32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72" y="1563581"/>
            <a:ext cx="5499069" cy="32128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914029" y="1206592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/>
              <a:t>-45% опрошенных считают, что нужно объединить усилия жителей и сельской администрации по очистке и их охране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-</a:t>
            </a:r>
            <a:r>
              <a:rPr lang="ru-RU" sz="2400" b="1" i="1" dirty="0"/>
              <a:t>27% сельской администрации  следует уделить большое внимание благоустройству имеющихся родников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-</a:t>
            </a:r>
            <a:r>
              <a:rPr lang="ru-RU" sz="2400" b="1" i="1" dirty="0"/>
              <a:t>6% считают, что следует через СМИ вести профилактическую работу с населением по охране родников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-</a:t>
            </a:r>
            <a:r>
              <a:rPr lang="ru-RU" sz="2400" b="1" i="1" dirty="0"/>
              <a:t>22% согласны принять участие в благоустройстве родников.</a:t>
            </a:r>
          </a:p>
        </p:txBody>
      </p:sp>
    </p:spTree>
    <p:extLst>
      <p:ext uri="{BB962C8B-B14F-4D97-AF65-F5344CB8AC3E}">
        <p14:creationId xmlns:p14="http://schemas.microsoft.com/office/powerpoint/2010/main" val="12783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u="sng" dirty="0">
                <a:solidFill>
                  <a:srgbClr val="FF0000"/>
                </a:solidFill>
              </a:rPr>
              <a:t>Цель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изучения и благоустройство   </a:t>
            </a:r>
            <a:r>
              <a:rPr lang="ru-RU" b="1" i="1" dirty="0" smtClean="0"/>
              <a:t>родника </a:t>
            </a:r>
            <a:r>
              <a:rPr lang="ru-RU" b="1" i="1" dirty="0"/>
              <a:t>в черте  села  Валя-</a:t>
            </a:r>
            <a:r>
              <a:rPr lang="ru-RU" b="1" i="1" dirty="0" err="1"/>
              <a:t>Адынка</a:t>
            </a:r>
            <a:r>
              <a:rPr lang="ru-RU" b="1" i="1" dirty="0"/>
              <a:t> и оценка  значения для местных жителей.	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solidFill>
                  <a:srgbClr val="FF0000"/>
                </a:solidFill>
              </a:rPr>
              <a:t>Задачи</a:t>
            </a:r>
            <a:r>
              <a:rPr lang="ru-RU" sz="3600" b="1" dirty="0">
                <a:solidFill>
                  <a:srgbClr val="FF0000"/>
                </a:solidFill>
              </a:rPr>
              <a:t>: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i="1" dirty="0" smtClean="0"/>
              <a:t>- провести </a:t>
            </a:r>
            <a:r>
              <a:rPr lang="ru-RU" b="1" i="1" dirty="0"/>
              <a:t>физико-химический анализ качества воды;		</a:t>
            </a:r>
          </a:p>
          <a:p>
            <a:pPr marL="0" indent="0">
              <a:buNone/>
            </a:pPr>
            <a:r>
              <a:rPr lang="ru-RU" b="1" i="1" dirty="0" smtClean="0"/>
              <a:t>- провести </a:t>
            </a:r>
            <a:r>
              <a:rPr lang="ru-RU" b="1" i="1" dirty="0"/>
              <a:t>социологический опрос населения;</a:t>
            </a:r>
          </a:p>
          <a:p>
            <a:pPr marL="0" indent="0">
              <a:buFontTx/>
              <a:buChar char="-"/>
            </a:pPr>
            <a:r>
              <a:rPr lang="ru-RU" b="1" i="1" dirty="0" smtClean="0"/>
              <a:t>составить  </a:t>
            </a:r>
            <a:r>
              <a:rPr lang="ru-RU" b="1" i="1" dirty="0"/>
              <a:t>план реализации благоустройства родника «Золотой ключ»;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  - благоустроить </a:t>
            </a:r>
            <a:r>
              <a:rPr lang="ru-RU" b="1" i="1" dirty="0"/>
              <a:t>родник «Золотой ключик»;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1528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2" y="671691"/>
            <a:ext cx="1180147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Освоенные </a:t>
            </a:r>
            <a:r>
              <a:rPr lang="ru-RU" sz="2400" b="1" i="1" dirty="0"/>
              <a:t>методики и проведенный эксперимент позволили не просто оценить состояние родника, но и помогли приобрести новые научные знания и практические навыки.</a:t>
            </a:r>
          </a:p>
          <a:p>
            <a:r>
              <a:rPr lang="ru-RU" sz="2400" b="1" i="1" dirty="0"/>
              <a:t>Мы планируем:</a:t>
            </a:r>
          </a:p>
          <a:p>
            <a:r>
              <a:rPr lang="ru-RU" sz="2400" b="1" i="1" dirty="0"/>
              <a:t>1.Продолжить работу по исследованию экологического состояния еще  двух родников, находящихся </a:t>
            </a:r>
            <a:r>
              <a:rPr lang="ru-RU" sz="2400" b="1" i="1" dirty="0" smtClean="0"/>
              <a:t>на территории  </a:t>
            </a:r>
            <a:r>
              <a:rPr lang="ru-RU" sz="2400" b="1" i="1" dirty="0" err="1"/>
              <a:t>с.Валя-Адынка</a:t>
            </a:r>
            <a:r>
              <a:rPr lang="ru-RU" sz="2400" b="1" i="1" dirty="0"/>
              <a:t>.</a:t>
            </a:r>
          </a:p>
          <a:p>
            <a:r>
              <a:rPr lang="ru-RU" sz="2400" b="1" i="1" dirty="0" smtClean="0"/>
              <a:t>2.Проводить </a:t>
            </a:r>
            <a:r>
              <a:rPr lang="ru-RU" sz="2400" b="1" i="1" dirty="0"/>
              <a:t>в школе мероприятия, на которых школьникам будет разъясняться значимость родника.</a:t>
            </a:r>
          </a:p>
          <a:p>
            <a:r>
              <a:rPr lang="ru-RU" sz="2400" b="1" i="1" dirty="0"/>
              <a:t>3</a:t>
            </a:r>
            <a:r>
              <a:rPr lang="ru-RU" sz="2400" b="1" i="1" dirty="0" smtClean="0"/>
              <a:t>.В </a:t>
            </a:r>
            <a:r>
              <a:rPr lang="ru-RU" sz="2400" b="1" i="1" dirty="0"/>
              <a:t>местной газете «Днестр» размещать статьи с информацией о родниках и призывом о сотрудничестве к местному населению.</a:t>
            </a:r>
          </a:p>
          <a:p>
            <a:r>
              <a:rPr lang="ru-RU" sz="2400" b="1" i="1" dirty="0"/>
              <a:t>6</a:t>
            </a:r>
            <a:r>
              <a:rPr lang="ru-RU" sz="2400" b="1" i="1" dirty="0" smtClean="0"/>
              <a:t>.Обратиться  </a:t>
            </a:r>
            <a:r>
              <a:rPr lang="ru-RU" sz="2400" b="1" i="1" dirty="0"/>
              <a:t>в  администрацию села </a:t>
            </a:r>
            <a:r>
              <a:rPr lang="ru-RU" sz="2400" b="1" i="1" dirty="0" err="1" smtClean="0"/>
              <a:t>Валя-Адынка</a:t>
            </a:r>
            <a:r>
              <a:rPr lang="ru-RU" sz="2400" b="1" i="1" dirty="0" smtClean="0"/>
              <a:t> </a:t>
            </a:r>
            <a:r>
              <a:rPr lang="ru-RU" sz="2400" b="1" i="1" dirty="0"/>
              <a:t>за помощью в благоустройстве родников.</a:t>
            </a:r>
          </a:p>
          <a:p>
            <a:r>
              <a:rPr lang="ru-RU" sz="2400" b="1" i="1" dirty="0"/>
              <a:t>7</a:t>
            </a:r>
            <a:r>
              <a:rPr lang="ru-RU" sz="2400" b="1" i="1" dirty="0" smtClean="0"/>
              <a:t>.Вести </a:t>
            </a:r>
            <a:r>
              <a:rPr lang="ru-RU" sz="2400" b="1" i="1" dirty="0"/>
              <a:t>контроль за состоянием родников, осуществлять своевременный уход(очистка, уборка мусора).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8383" y="0"/>
            <a:ext cx="4751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Заключение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3361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723330"/>
            <a:ext cx="5934969" cy="981475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Объект исследования: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родник </a:t>
            </a:r>
            <a:r>
              <a:rPr lang="ru-RU" b="1" i="1" dirty="0"/>
              <a:t>«Золотой ключик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b="1" u="sng" dirty="0">
                <a:solidFill>
                  <a:srgbClr val="FF0000"/>
                </a:solidFill>
              </a:rPr>
              <a:t>Методы</a:t>
            </a:r>
            <a:r>
              <a:rPr lang="ru-RU" sz="3600" u="sng" dirty="0">
                <a:solidFill>
                  <a:srgbClr val="FF0000"/>
                </a:solidFill>
              </a:rPr>
              <a:t>: </a:t>
            </a:r>
          </a:p>
          <a:p>
            <a:r>
              <a:rPr lang="ru-RU" sz="3600" b="1" i="1" dirty="0"/>
              <a:t>поисковый, исследовательский, </a:t>
            </a:r>
            <a:r>
              <a:rPr lang="ru-RU" sz="3600" b="1" i="1" dirty="0" smtClean="0"/>
              <a:t>сравнительный</a:t>
            </a:r>
            <a:r>
              <a:rPr lang="ru-RU" sz="3600" b="1" i="1" dirty="0"/>
              <a:t>, социологический.</a:t>
            </a:r>
          </a:p>
          <a:p>
            <a:endParaRPr lang="ru-RU" dirty="0"/>
          </a:p>
        </p:txBody>
      </p:sp>
      <p:pic>
        <p:nvPicPr>
          <p:cNvPr id="5" name="Рисунок 4" descr="C:\Users\Валя-Адынка\Desktop\родник\SDC114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972" y="363941"/>
            <a:ext cx="4230385" cy="58321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01522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13731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Актуальность выбранной темы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2138" y="1746914"/>
            <a:ext cx="6466606" cy="485860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состоит </a:t>
            </a:r>
            <a:r>
              <a:rPr lang="ru-RU" sz="2000" b="1" i="1" dirty="0"/>
              <a:t>в важности  подземных вод  для питания рек, использования их для бытовых и иных </a:t>
            </a:r>
            <a:r>
              <a:rPr lang="ru-RU" sz="2000" b="1" i="1" dirty="0" smtClean="0"/>
              <a:t>нужд. </a:t>
            </a:r>
            <a:r>
              <a:rPr lang="ru-RU" sz="2000" b="1" i="1" dirty="0"/>
              <a:t>В последнее время для нас жизненно важной проблемой является возвращение к истокам нашей культуры, возрождения идеи чуткого и бережного  отношения к различным природным объектам, в том числе и к родникам.</a:t>
            </a:r>
          </a:p>
        </p:txBody>
      </p:sp>
      <p:pic>
        <p:nvPicPr>
          <p:cNvPr id="5" name="Рисунок 4" descr="C:\Users\Валя-Адынка\Desktop\родник\SDC114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743" y="1519450"/>
            <a:ext cx="5147639" cy="37812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252396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1"/>
            <a:ext cx="5934969" cy="64599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Проблема </a:t>
            </a:r>
            <a:r>
              <a:rPr lang="ru-RU" b="1" dirty="0" smtClean="0">
                <a:solidFill>
                  <a:srgbClr val="FF0000"/>
                </a:solidFill>
              </a:rPr>
              <a:t>исследования: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r="8109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579" y="1528550"/>
            <a:ext cx="6616731" cy="4408226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В </a:t>
            </a:r>
            <a:r>
              <a:rPr lang="ru-RU" sz="2400" b="1" i="1" dirty="0"/>
              <a:t>настоящее время на территории   </a:t>
            </a:r>
            <a:r>
              <a:rPr lang="ru-RU" sz="2400" b="1" i="1" dirty="0" smtClean="0"/>
              <a:t>села  </a:t>
            </a:r>
            <a:r>
              <a:rPr lang="ru-RU" sz="2400" b="1" i="1" dirty="0"/>
              <a:t>Валя-</a:t>
            </a:r>
            <a:r>
              <a:rPr lang="ru-RU" sz="2400" b="1" i="1" dirty="0" err="1"/>
              <a:t>Адынка</a:t>
            </a:r>
            <a:r>
              <a:rPr lang="ru-RU" sz="2400" b="1" i="1" dirty="0"/>
              <a:t>  насчитывается  2 родника, состояние которых является тревожным. </a:t>
            </a:r>
            <a:r>
              <a:rPr lang="ru-RU" sz="2400" b="1" i="1" dirty="0" smtClean="0"/>
              <a:t> А </a:t>
            </a:r>
            <a:r>
              <a:rPr lang="ru-RU" sz="2400" b="1" i="1" dirty="0"/>
              <a:t>нужно для родника   немного  – колодец  или домик, чтобы не осыпалась земля и не падал мусор сверху. Помочь роднику - значит помочь своему здоровью, помочь  родной земле сохранить свои природные </a:t>
            </a:r>
            <a:r>
              <a:rPr lang="ru-RU" sz="2400" b="1" i="1" dirty="0" smtClean="0"/>
              <a:t>богатства.                                                    </a:t>
            </a:r>
            <a:endParaRPr lang="ru-RU" sz="24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8670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59011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             </a:t>
            </a:r>
            <a:br>
              <a:rPr lang="ru-RU" b="1" i="1" dirty="0" smtClean="0"/>
            </a:br>
            <a:r>
              <a:rPr lang="ru-RU" b="1" dirty="0" smtClean="0">
                <a:solidFill>
                  <a:srgbClr val="FF0000"/>
                </a:solidFill>
              </a:rPr>
              <a:t>                      Программа исследования: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b="1" i="1" dirty="0" smtClean="0"/>
              <a:t>1.Изучение литературы.</a:t>
            </a: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/>
              <a:t>2.Визуальное обследование объекта.</a:t>
            </a:r>
            <a:br>
              <a:rPr lang="ru-RU" sz="3100" b="1" i="1" dirty="0"/>
            </a:br>
            <a:r>
              <a:rPr lang="ru-RU" sz="3100" b="1" i="1" dirty="0"/>
              <a:t>3.Социологический опрос местного населения с целью выяснения отношения к </a:t>
            </a:r>
            <a:r>
              <a:rPr lang="ru-RU" sz="3100" b="1" i="1" dirty="0" smtClean="0"/>
              <a:t>источникам.</a:t>
            </a: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/>
              <a:t>4.Встречи со старожилами села для получения краеведческих и исторических сведений</a:t>
            </a:r>
            <a:br>
              <a:rPr lang="ru-RU" sz="3100" b="1" i="1" dirty="0"/>
            </a:br>
            <a:r>
              <a:rPr lang="ru-RU" sz="3100" b="1" i="1" dirty="0"/>
              <a:t>5.Очистка родника</a:t>
            </a:r>
            <a:r>
              <a:rPr lang="ru-RU" sz="3100" b="1" i="1" dirty="0" smtClean="0"/>
              <a:t>.</a:t>
            </a: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>6.Проведение </a:t>
            </a:r>
            <a:r>
              <a:rPr lang="ru-RU" sz="3100" b="1" i="1" dirty="0"/>
              <a:t>мероприятий по благоустройству родника «Золотой ключик»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3514900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68812"/>
            <a:ext cx="9540552" cy="14771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Гидрологическое исследование родника.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5422" y="1364566"/>
            <a:ext cx="11261840" cy="5261317"/>
          </a:xfrm>
        </p:spPr>
        <p:txBody>
          <a:bodyPr>
            <a:normAutofit/>
          </a:bodyPr>
          <a:lstStyle/>
          <a:p>
            <a:pPr algn="l"/>
            <a:r>
              <a:rPr lang="en-US" sz="4300" dirty="0" smtClean="0"/>
              <a:t>1</a:t>
            </a:r>
            <a:r>
              <a:rPr lang="ru-RU" sz="4300" dirty="0" smtClean="0"/>
              <a:t>.ОПРЕДЕЛИЛА Характер выхода источника визуально.</a:t>
            </a:r>
          </a:p>
          <a:p>
            <a:pPr algn="l"/>
            <a:r>
              <a:rPr lang="ru-RU" sz="4300" dirty="0" smtClean="0"/>
              <a:t>РОДНИКОВАЯ ВОДА вытекает спокойно                                                </a:t>
            </a:r>
          </a:p>
          <a:p>
            <a:pPr algn="l"/>
            <a:r>
              <a:rPr lang="ru-RU" sz="4300" dirty="0" smtClean="0"/>
              <a:t>2.вычисляла среднюю величину </a:t>
            </a:r>
          </a:p>
          <a:p>
            <a:pPr algn="l"/>
            <a:r>
              <a:rPr lang="ru-RU" sz="4300" dirty="0" smtClean="0"/>
              <a:t>я рассчитала расход воды за час -230 Л.                     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28" y="731520"/>
            <a:ext cx="7042244" cy="319336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Физико-химический </a:t>
            </a:r>
            <a:r>
              <a:rPr lang="ru-RU" sz="2800" b="1" dirty="0">
                <a:solidFill>
                  <a:srgbClr val="FF0000"/>
                </a:solidFill>
              </a:rPr>
              <a:t>анализ </a:t>
            </a:r>
            <a:r>
              <a:rPr lang="ru-RU" sz="2800" b="1" dirty="0" smtClean="0">
                <a:solidFill>
                  <a:srgbClr val="FF0000"/>
                </a:solidFill>
              </a:rPr>
              <a:t>воды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    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</a:t>
            </a:r>
            <a:r>
              <a:rPr lang="ru-RU" sz="1800" b="1" i="1" u="sng" dirty="0" smtClean="0">
                <a:solidFill>
                  <a:srgbClr val="FF0000"/>
                </a:solidFill>
              </a:rPr>
              <a:t>2.4.1.Температура </a:t>
            </a:r>
            <a:r>
              <a:rPr lang="ru-RU" sz="1800" b="1" i="1" u="sng" dirty="0">
                <a:solidFill>
                  <a:srgbClr val="FF0000"/>
                </a:solidFill>
              </a:rPr>
              <a:t>воды.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i="1" dirty="0"/>
              <a:t>Температуру определяли  сразу после отбора пробы термометром, который  держали  в воде 5 минут. Температура воды -</a:t>
            </a:r>
            <a:r>
              <a:rPr lang="ru-RU" sz="1800" b="1" i="1" dirty="0">
                <a:solidFill>
                  <a:srgbClr val="FF0000"/>
                </a:solidFill>
              </a:rPr>
              <a:t>12  градусов с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</a:t>
            </a:r>
            <a:r>
              <a:rPr lang="ru-RU" sz="1800" b="1" u="sng" dirty="0" smtClean="0">
                <a:solidFill>
                  <a:srgbClr val="FF0000"/>
                </a:solidFill>
              </a:rPr>
              <a:t>2.4.</a:t>
            </a:r>
            <a:r>
              <a:rPr lang="ru-RU" sz="1800" b="1" i="1" u="sng" dirty="0" smtClean="0">
                <a:solidFill>
                  <a:srgbClr val="FF0000"/>
                </a:solidFill>
              </a:rPr>
              <a:t>2</a:t>
            </a:r>
            <a:r>
              <a:rPr lang="ru-RU" sz="1800" b="1" i="1" u="sng" dirty="0">
                <a:solidFill>
                  <a:srgbClr val="FF0000"/>
                </a:solidFill>
              </a:rPr>
              <a:t>. Цветность. </a:t>
            </a:r>
            <a:r>
              <a:rPr lang="ru-RU" sz="1800" b="1" i="1" u="sng" dirty="0" smtClean="0"/>
              <a:t/>
            </a:r>
            <a:br>
              <a:rPr lang="ru-RU" sz="1800" b="1" i="1" u="sng" dirty="0" smtClean="0"/>
            </a:br>
            <a:r>
              <a:rPr lang="ru-RU" sz="1800" b="1" i="1" dirty="0" smtClean="0"/>
              <a:t>Определяла  </a:t>
            </a:r>
            <a:r>
              <a:rPr lang="ru-RU" sz="1800" b="1" i="1" dirty="0"/>
              <a:t>визуально. Заполняла пробирку водой до высоты </a:t>
            </a:r>
            <a:r>
              <a:rPr lang="ru-RU" sz="1800" b="1" i="1" dirty="0" smtClean="0"/>
              <a:t>10-12 СМ. </a:t>
            </a:r>
            <a:r>
              <a:rPr lang="ru-RU" sz="1800" b="1" i="1" dirty="0"/>
              <a:t>Определяла цветность воды следующим образом: в пробирку из бесцветного стекла </a:t>
            </a:r>
            <a:r>
              <a:rPr lang="ru-RU" sz="1800" b="1" i="1" dirty="0" smtClean="0"/>
              <a:t>налили </a:t>
            </a:r>
            <a:r>
              <a:rPr lang="ru-RU" sz="1800" b="1" i="1" dirty="0"/>
              <a:t>8-10мг исследуемой воды и сравнивали с аналогичным столбиком дистиллированной воды. Цветность выражается в градусах.</a:t>
            </a:r>
          </a:p>
        </p:txBody>
      </p:sp>
      <p:pic>
        <p:nvPicPr>
          <p:cNvPr id="5" name="Рисунок 4" descr="F:\ИОУ ФОТО РОДНИК-2\IMG_20160406_1425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245" y="350293"/>
            <a:ext cx="4476937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01735"/>
              </p:ext>
            </p:extLst>
          </p:nvPr>
        </p:nvGraphicFramePr>
        <p:xfrm>
          <a:off x="464233" y="4036644"/>
          <a:ext cx="6811401" cy="2821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Окрашивает сбоку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Окрашивает сверху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Цветность в градусах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едва заметное бледно -желтоватое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очень слабое желтоватое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едва уловимое бледно-желтоватое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желтоватое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уловимое бледно-желтоватое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Слабо желтое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очень бледно-желтоватое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желтое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3634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6775499" cy="2023254"/>
          </a:xfrm>
        </p:spPr>
        <p:txBody>
          <a:bodyPr>
            <a:norm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2.43.ДЛЯ ОПРЕДЕЛЕНИЯ    МУТНОСТИ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заполняла  пробирку водой  до высоты 10-12см. Определяла мутность воды, рассматривая пробирку сверху на темном фоне при достаточном боковом освещении. Степень мутности  определяла по таблице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53305"/>
              </p:ext>
            </p:extLst>
          </p:nvPr>
        </p:nvGraphicFramePr>
        <p:xfrm>
          <a:off x="913775" y="3098047"/>
          <a:ext cx="6775498" cy="2524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5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                                             Степень мутности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мутность не заметна(отсутствует)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слабо опалесцирующая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опалесцирующая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слабо мутная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мутная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очень мутная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 descr="F:\ИОУ ФОТО РОДНИК-2\IMG_20160406_1428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9855" y="609600"/>
            <a:ext cx="3209925" cy="5181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0644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1028</Words>
  <Application>Microsoft Office PowerPoint</Application>
  <PresentationFormat>Широкоэкранный</PresentationFormat>
  <Paragraphs>151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Капля</vt:lpstr>
      <vt:lpstr>      ЭКОЛОГИЧЕСКИЙ ПРОЕКТ        Родник- источник жизни </vt:lpstr>
      <vt:lpstr>  Цель: изучения и благоустройство   родника в черте  села  Валя-Адынка и оценка  значения для местных жителей.  </vt:lpstr>
      <vt:lpstr>Объект исследования: родник «Золотой ключик»</vt:lpstr>
      <vt:lpstr>Актуальность выбранной темы</vt:lpstr>
      <vt:lpstr>Проблема исследования:</vt:lpstr>
      <vt:lpstr>                                                    Программа исследования:   1.Изучение литературы. 2.Визуальное обследование объекта. 3.Социологический опрос местного населения с целью выяснения отношения к источникам. 4.Встречи со старожилами села для получения краеведческих и исторических сведений 5.Очистка родника. 6.Проведение мероприятий по благоустройству родника «Золотой ключик» </vt:lpstr>
      <vt:lpstr>         Гидрологическое исследование родника.  </vt:lpstr>
      <vt:lpstr>Физико-химический анализ воды       2.4.1.Температура воды. Температуру определяли  сразу после отбора пробы термометром, который  держали  в воде 5 минут. Температура воды -12  градусов с            2.4.2. Цветность.  Определяла  визуально. Заполняла пробирку водой до высоты 10-12 СМ. Определяла цветность воды следующим образом: в пробирку из бесцветного стекла налили 8-10мг исследуемой воды и сравнивали с аналогичным столбиком дистиллированной воды. Цветность выражается в градусах.</vt:lpstr>
      <vt:lpstr>2.43.ДЛЯ ОПРЕДЕЛЕНИЯ    МУТНОСТИ воды заполняла  пробирку водой  до высоты 10-12см. Определяла мутность воды, рассматривая пробирку сверху на темном фоне при достаточном боковом освещении. Степень мутности  определяла по таблице</vt:lpstr>
      <vt:lpstr>2.4.4.для определения запаха:                                               1.Заполняла колбу водой на 1/3 объема и закрыла пробкой. 2.Взболтала содержимое колбы. 3.Открыла колбу и осторожно, неглубоко вдыхая воздух, сразу же определила характер и интенсивность запаха. Оценку выставила в баллах. Запах воды водоемов не должен превышать 2 баллов.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ИССЛЕДОВАТЕЛЬСКАЯ РАБОТА        Родник- источник жизни. (Экологическое исследование)</dc:title>
  <dc:creator>Ru</dc:creator>
  <cp:lastModifiedBy>user</cp:lastModifiedBy>
  <cp:revision>71</cp:revision>
  <dcterms:created xsi:type="dcterms:W3CDTF">2016-04-19T12:45:32Z</dcterms:created>
  <dcterms:modified xsi:type="dcterms:W3CDTF">2024-02-07T11:01:19Z</dcterms:modified>
</cp:coreProperties>
</file>