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71" r:id="rId4"/>
    <p:sldId id="274" r:id="rId5"/>
    <p:sldId id="263" r:id="rId6"/>
    <p:sldId id="272" r:id="rId7"/>
    <p:sldId id="264" r:id="rId8"/>
    <p:sldId id="265" r:id="rId9"/>
    <p:sldId id="266" r:id="rId10"/>
    <p:sldId id="280" r:id="rId11"/>
    <p:sldId id="281" r:id="rId12"/>
    <p:sldId id="269" r:id="rId13"/>
    <p:sldId id="276" r:id="rId14"/>
    <p:sldId id="278" r:id="rId15"/>
    <p:sldId id="279" r:id="rId16"/>
    <p:sldId id="277" r:id="rId17"/>
  </p:sldIdLst>
  <p:sldSz cx="9144000" cy="6858000" type="screen4x3"/>
  <p:notesSz cx="6858000" cy="9144000"/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Times New Roman" charset="0"/>
        <a:ea typeface="Times New Roman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Times New Roman" charset="0"/>
        <a:ea typeface="Times New Roman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Times New Roman" charset="0"/>
        <a:ea typeface="Times New Roman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Times New Roman" charset="0"/>
        <a:ea typeface="Times New Roman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Times New Roman" charset="0"/>
        <a:ea typeface="Times New Roman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0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2030-1000-587298610EC3}" type="slidenum">
              <a:rPr lang="en-US" altLang="en-US" sz="1400" dirty="0"/>
              <a:pPr algn="r"/>
              <a:t>‹#›</a:t>
            </a:fld>
            <a:endParaRPr lang="en-US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8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4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2030-1000-587298610EC3}" type="slidenum">
              <a:rPr lang="en-US" altLang="en-US" sz="1400" dirty="0"/>
              <a:pPr algn="r"/>
              <a:t>‹#›</a:t>
            </a:fld>
            <a:endParaRPr lang="en-US" altLang="en-US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Times New Roman" charset="0"/>
          <a:ea typeface="Times New Roman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Times New Roman" charset="0"/>
          <a:ea typeface="Times New Roman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Times New Roman" charset="0"/>
          <a:ea typeface="Times New Roman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Times New Roman" charset="0"/>
          <a:ea typeface="Times New Roman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Times New Roman" charset="0"/>
          <a:ea typeface="Times New Roman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Times New Roman" charset="0"/>
          <a:ea typeface="Times New Roman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  <a:ea typeface="Times New Roman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  <a:ea typeface="Times New Roman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  <a:ea typeface="Times New Roman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  <a:ea typeface="Times New Roman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  <a:ea typeface="Times New Roman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049"/>
          <p:cNvSpPr>
            <a:spLocks noGrp="1"/>
          </p:cNvSpPr>
          <p:nvPr>
            <p:ph type="ctrTitle" idx="4294967295"/>
          </p:nvPr>
        </p:nvSpPr>
        <p:spPr>
          <a:xfrm>
            <a:off x="467989" y="620688"/>
            <a:ext cx="8060506" cy="3816424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ru-RU" sz="2000" dirty="0" smtClean="0"/>
              <a:t>МОУ «Каменская ОСШ №3»</a:t>
            </a:r>
            <a:br>
              <a:rPr lang="ru-RU" sz="2000" dirty="0" smtClean="0"/>
            </a:br>
            <a:r>
              <a:rPr dirty="0"/>
              <a:t/>
            </a:r>
            <a:br>
              <a:rPr dirty="0"/>
            </a:br>
            <a:r>
              <a:rPr lang="ru-RU" dirty="0" smtClean="0"/>
              <a:t>Творческий проект на тему:</a:t>
            </a:r>
            <a:br>
              <a:rPr lang="ru-RU" dirty="0" smtClean="0"/>
            </a:br>
            <a:r>
              <a:rPr lang="en-US" altLang="en-US" b="1" i="1" dirty="0" err="1" smtClean="0">
                <a:solidFill>
                  <a:srgbClr val="0000FF"/>
                </a:solidFill>
              </a:rPr>
              <a:t>Влияние</a:t>
            </a:r>
            <a:r>
              <a:rPr lang="en-US" altLang="en-US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b="1" i="1" dirty="0">
                <a:solidFill>
                  <a:srgbClr val="0000FF"/>
                </a:solidFill>
              </a:rPr>
              <a:t>компьютерных </a:t>
            </a:r>
            <a:r>
              <a:rPr lang="en-US" altLang="en-US" b="1" i="1" dirty="0" err="1">
                <a:solidFill>
                  <a:srgbClr val="0000FF"/>
                </a:solidFill>
              </a:rPr>
              <a:t>игр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smtClean="0">
                <a:solidFill>
                  <a:srgbClr val="0000FF"/>
                </a:solidFill>
              </a:rPr>
              <a:t>на</a:t>
            </a:r>
            <a:r>
              <a:rPr lang="ru-RU" altLang="en-US" b="1" i="1" dirty="0" smtClean="0">
                <a:solidFill>
                  <a:srgbClr val="0000FF"/>
                </a:solidFill>
              </a:rPr>
              <a:t> изучение школьных предметов</a:t>
            </a:r>
            <a:endParaRPr lang="en-US" altLang="en-US" b="1" i="1" dirty="0">
              <a:solidFill>
                <a:srgbClr val="0000FF"/>
              </a:solidFill>
            </a:endParaRPr>
          </a:p>
        </p:txBody>
      </p:sp>
      <p:sp>
        <p:nvSpPr>
          <p:cNvPr id="2051" name="Подзаголовок 2050"/>
          <p:cNvSpPr>
            <a:spLocks noGrp="1"/>
          </p:cNvSpPr>
          <p:nvPr>
            <p:ph type="subTitle" idx="4294967295"/>
          </p:nvPr>
        </p:nvSpPr>
        <p:spPr>
          <a:xfrm>
            <a:off x="467544" y="5013176"/>
            <a:ext cx="6192614" cy="17526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r>
              <a:rPr lang="en-US" altLang="en-US" sz="2400" i="1" dirty="0"/>
              <a:t>Выполнила: </a:t>
            </a:r>
            <a:r>
              <a:rPr lang="en-US" altLang="en-US" sz="2400" i="1" dirty="0" smtClean="0"/>
              <a:t> </a:t>
            </a:r>
            <a:r>
              <a:rPr lang="ru-RU" altLang="en-US" sz="2400" i="1" dirty="0" err="1" smtClean="0"/>
              <a:t>Штефырца</a:t>
            </a:r>
            <a:r>
              <a:rPr lang="ru-RU" altLang="en-US" sz="2400" i="1" dirty="0" smtClean="0"/>
              <a:t> Анна Сергеевна</a:t>
            </a:r>
          </a:p>
          <a:p>
            <a:r>
              <a:rPr lang="ru-RU" altLang="en-US" sz="2400" i="1" dirty="0" smtClean="0"/>
              <a:t>учитель информатики</a:t>
            </a:r>
          </a:p>
          <a:p>
            <a:r>
              <a:rPr lang="ru-RU" altLang="en-US" sz="2400" i="1" dirty="0" smtClean="0"/>
              <a:t>МОУ «Каменская ОСШ №3»</a:t>
            </a:r>
            <a:endParaRPr lang="en-US" altLang="en-US" sz="2400" i="1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12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b="1" dirty="0">
                <a:solidFill>
                  <a:srgbClr val="0000FF"/>
                </a:solidFill>
                <a:latin typeface="Monotype Corsiva" charset="0"/>
              </a:rPr>
              <a:t>Выводы</a:t>
            </a:r>
          </a:p>
        </p:txBody>
      </p:sp>
      <p:sp>
        <p:nvSpPr>
          <p:cNvPr id="11267" name="Содержимое 11266"/>
          <p:cNvSpPr>
            <a:spLocks noGrp="1"/>
          </p:cNvSpPr>
          <p:nvPr>
            <p:ph idx="4294967295"/>
          </p:nvPr>
        </p:nvSpPr>
        <p:spPr>
          <a:xfrm>
            <a:off x="539750" y="1196975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Исследование показало, что все упирается в чувство меры и разновидность игры. Виртуальная реальность не должна занимать все свободное время человека, она также не должна провоцировать его на жестокость, развивать в нем агрессию и озлобленность. Это должен быть просто один из вариантов отдыха, наряду с занятиями спорта, прогулками на свежем воздухе, чтением книг, просмотром фильмов, встречами с друзьями.</a:t>
            </a:r>
          </a:p>
          <a:p>
            <a:pPr>
              <a:buFont typeface="Wingdings" charset="2"/>
              <a:buChar char="Ø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Компьютерная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зависимость</a:t>
            </a:r>
            <a:r>
              <a:rPr lang="en-US" altLang="en-US" sz="1800" dirty="0"/>
              <a:t> – явление, набирающее скорость развития в современном информационном и компьютеризованном мире, которое негативно влияет на формирование психики, социальных и физических качеств подростка.</a:t>
            </a:r>
          </a:p>
          <a:p>
            <a:pPr>
              <a:buFont typeface="Wingdings" charset="2"/>
              <a:buChar char="Ø"/>
            </a:pPr>
            <a:r>
              <a:rPr lang="en-US" altLang="en-US" sz="1800" dirty="0"/>
              <a:t>Чрезмерное пребывание за компьютером способно </a:t>
            </a:r>
            <a:r>
              <a:rPr lang="en-US" altLang="en-US" sz="1800" dirty="0">
                <a:solidFill>
                  <a:srgbClr val="FF0000"/>
                </a:solidFill>
              </a:rPr>
              <a:t>нарушать некоторые психические свойства подростков</a:t>
            </a:r>
            <a:r>
              <a:rPr lang="en-US" altLang="en-US" sz="1800" dirty="0"/>
              <a:t>, а именно коммуникабельность, открытость, желание общения, чувство сострадания. Это приводит к замкнутости, обособленности подростка; утрате интереса </a:t>
            </a:r>
            <a:r>
              <a:rPr lang="en-US" altLang="en-US" sz="1800" dirty="0" smtClean="0"/>
              <a:t>к</a:t>
            </a:r>
            <a:endParaRPr lang="ru-RU" altLang="en-US" sz="1800" dirty="0" smtClean="0"/>
          </a:p>
          <a:p>
            <a:pPr>
              <a:buNone/>
            </a:pPr>
            <a:r>
              <a:rPr lang="ru-RU" altLang="en-US" sz="1800" dirty="0" smtClean="0"/>
              <a:t>    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социальной жизни, нарушению межличностных отношений.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Обращение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/>
              <a:t>Проделав эту работу, нам бы хотелось обратиться к учащимся и родителям -</a:t>
            </a:r>
          </a:p>
          <a:p>
            <a:endParaRPr lang="ru-RU" dirty="0"/>
          </a:p>
        </p:txBody>
      </p:sp>
      <p:pic>
        <p:nvPicPr>
          <p:cNvPr id="4" name="Picture 8" descr="Скачать анимашку про 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286016" cy="1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784976" cy="6597352"/>
          </a:xfrm>
        </p:spPr>
        <p:txBody>
          <a:bodyPr/>
          <a:lstStyle/>
          <a:p>
            <a:r>
              <a:rPr lang="ru-RU" sz="2000" b="1" dirty="0"/>
              <a:t>Рекомендации для детей</a:t>
            </a:r>
            <a:endParaRPr lang="ru-RU" sz="2000" dirty="0"/>
          </a:p>
          <a:p>
            <a:r>
              <a:rPr lang="ru-RU" sz="2000" dirty="0"/>
              <a:t>− Не проводи за компьютером более 1 часа в день.</a:t>
            </a:r>
          </a:p>
          <a:p>
            <a:r>
              <a:rPr lang="ru-RU" sz="2000" dirty="0"/>
              <a:t>− Регулярно через 20-30 минут игры делай перерывы и меняй положение тела.</a:t>
            </a:r>
          </a:p>
          <a:p>
            <a:r>
              <a:rPr lang="ru-RU" sz="2000" dirty="0"/>
              <a:t>− Прерывайся на паузы для физкультминутки.</a:t>
            </a:r>
          </a:p>
          <a:p>
            <a:r>
              <a:rPr lang="ru-RU" sz="2000" dirty="0"/>
              <a:t>− Заканчивай занятия с компьютерными играми за 2,5-2 часа до сна.</a:t>
            </a:r>
          </a:p>
          <a:p>
            <a:r>
              <a:rPr lang="ru-RU" sz="2000" dirty="0"/>
              <a:t>− Высота стола должна регулироваться от 680 до 800 мм, если это невозможно, стол должен быть высотой 725 мм и иметь подставку для ног.</a:t>
            </a:r>
          </a:p>
          <a:p>
            <a:r>
              <a:rPr lang="ru-RU" sz="2000" dirty="0"/>
              <a:t>− Кресло обязательно должно быть подъемно-поворотным и регулируемым по высоте и углам наклона сиденья и спинки.</a:t>
            </a:r>
          </a:p>
          <a:p>
            <a:r>
              <a:rPr lang="ru-RU" sz="2000" dirty="0"/>
              <a:t>− Расстояние от глаз до экрана монитора должно быть не менее 50 см, оптимально - 60 - 70 см.</a:t>
            </a:r>
          </a:p>
          <a:p>
            <a:r>
              <a:rPr lang="ru-RU" sz="2000" dirty="0"/>
              <a:t>− В качестве источников общего освещения рекомендуется применять люминесцентные лампы. Естественный свет из окон должен </a:t>
            </a:r>
            <a:r>
              <a:rPr lang="ru-RU" sz="2000" dirty="0" smtClean="0"/>
              <a:t>падать </a:t>
            </a:r>
            <a:r>
              <a:rPr lang="ru-RU" sz="2000" dirty="0"/>
              <a:t>сбоку, желательно слева.</a:t>
            </a:r>
          </a:p>
          <a:p>
            <a:r>
              <a:rPr lang="ru-RU" sz="2000" dirty="0"/>
              <a:t>− Нижний уровень экрана должен находиться на 20 </a:t>
            </a:r>
            <a:r>
              <a:rPr lang="ru-RU" sz="2000" dirty="0" smtClean="0"/>
              <a:t>см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ниже уровня глаз.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75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r>
              <a:rPr lang="ru-RU" sz="2000" b="1" dirty="0"/>
              <a:t>Рекомендации для родителей</a:t>
            </a:r>
            <a:endParaRPr lang="ru-RU" sz="2000" dirty="0"/>
          </a:p>
          <a:p>
            <a:r>
              <a:rPr lang="ru-RU" sz="2000" dirty="0"/>
              <a:t>Запрещать ребенку играть в компьютерные игры не нужно. Чтобы игра не навредила здоровью ребенка - постарайтесь вместе соблюдать некоторые правила:</a:t>
            </a:r>
          </a:p>
          <a:p>
            <a:r>
              <a:rPr lang="ru-RU" sz="2000" dirty="0"/>
              <a:t>-Через каждые 20-30 минут работы на компьютере необходимо делать перерыв.</a:t>
            </a:r>
          </a:p>
          <a:p>
            <a:r>
              <a:rPr lang="ru-RU" sz="2000" dirty="0"/>
              <a:t>-Ребенок не должен работать на компьютере более 1,5—2 часов в день.</a:t>
            </a:r>
          </a:p>
          <a:p>
            <a:r>
              <a:rPr lang="ru-RU" sz="2000" dirty="0"/>
              <a:t>-Ребенок не должен играть в компьютерные игры перед сном.</a:t>
            </a:r>
          </a:p>
          <a:p>
            <a:r>
              <a:rPr lang="ru-RU" sz="2000" dirty="0"/>
              <a:t>-Родители должны контролировать приобретение ребенком компьютерных дисков с играми, чтобы они не причинили вреда детскому здоровью и психике.</a:t>
            </a:r>
          </a:p>
          <a:p>
            <a:r>
              <a:rPr lang="ru-RU" sz="2000" dirty="0"/>
              <a:t>- Игры выбирайте по возрасту ребенка, имеющие смысловые задачи.</a:t>
            </a:r>
          </a:p>
          <a:p>
            <a:r>
              <a:rPr lang="ru-RU" sz="2000" dirty="0"/>
              <a:t>- В процессе игры на компьютере необходимо следить за соблюдением правильной осанки ребенком.</a:t>
            </a:r>
          </a:p>
          <a:p>
            <a:r>
              <a:rPr lang="ru-RU" sz="2000" dirty="0"/>
              <a:t>- Расстояние от глаз ребенка до монитора не должно превышать 60 см.</a:t>
            </a:r>
          </a:p>
          <a:p>
            <a:r>
              <a:rPr lang="ru-RU" sz="2000" dirty="0"/>
              <a:t>-Помните, что только после 12 лет дети могут хотя бы отчасти научиться разделять реальности – виртуальную и действительную.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949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9" y="2967335"/>
            <a:ext cx="8001056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кругленный прямоугольник 4098"/>
          <p:cNvSpPr>
            <a:spLocks/>
          </p:cNvSpPr>
          <p:nvPr/>
        </p:nvSpPr>
        <p:spPr>
          <a:xfrm>
            <a:off x="4499992" y="285728"/>
            <a:ext cx="4318573" cy="1928812"/>
          </a:xfrm>
          <a:prstGeom prst="round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>
            <a:solidFill>
              <a:srgbClr val="B6DCDF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2000" b="1" dirty="0">
                <a:solidFill>
                  <a:srgbClr val="6B6BCF"/>
                </a:solidFill>
                <a:latin typeface="Monotype Corsiva" charset="0"/>
              </a:rPr>
              <a:t>Актуальность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Мы считаем, что выбранная нами тема актуальна, так как большинство детей  проводит очень  много времени за </a:t>
            </a:r>
            <a:r>
              <a:rPr lang="en-US" altLang="en-US" sz="1600" dirty="0" err="1">
                <a:solidFill>
                  <a:srgbClr val="000000"/>
                </a:solidFill>
              </a:rPr>
              <a:t>компьютерными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играми</a:t>
            </a:r>
            <a:r>
              <a:rPr lang="en-US" altLang="en-US" sz="1600" dirty="0" smtClean="0">
                <a:solidFill>
                  <a:srgbClr val="080808"/>
                </a:solidFill>
              </a:rPr>
              <a:t>.</a:t>
            </a:r>
            <a:endParaRPr lang="en-US" altLang="en-US" sz="1600" dirty="0">
              <a:solidFill>
                <a:srgbClr val="080808"/>
              </a:solidFill>
            </a:endParaRPr>
          </a:p>
        </p:txBody>
      </p:sp>
      <p:sp>
        <p:nvSpPr>
          <p:cNvPr id="4100" name="Скругленный прямоугольник 4099"/>
          <p:cNvSpPr>
            <a:spLocks/>
          </p:cNvSpPr>
          <p:nvPr/>
        </p:nvSpPr>
        <p:spPr>
          <a:xfrm>
            <a:off x="395536" y="313992"/>
            <a:ext cx="3926810" cy="1900548"/>
          </a:xfrm>
          <a:prstGeom prst="round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>
            <a:solidFill>
              <a:srgbClr val="B6DCDF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2400" b="1" dirty="0">
                <a:solidFill>
                  <a:srgbClr val="00B050"/>
                </a:solidFill>
                <a:latin typeface="Monotype Corsiva" charset="0"/>
              </a:rPr>
              <a:t>Цель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</a:rPr>
              <a:t>выявление влияния    компьютерных игр на </a:t>
            </a:r>
            <a:r>
              <a:rPr lang="ru-RU" altLang="en-US" sz="2000" dirty="0" smtClean="0">
                <a:solidFill>
                  <a:srgbClr val="000000"/>
                </a:solidFill>
              </a:rPr>
              <a:t>изучение школьных предметов</a:t>
            </a:r>
            <a:r>
              <a:rPr lang="en-US" altLang="en-US" sz="2000" dirty="0" smtClean="0">
                <a:solidFill>
                  <a:srgbClr val="000000"/>
                </a:solidFill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ctr"/>
            <a:endParaRPr dirty="0"/>
          </a:p>
        </p:txBody>
      </p:sp>
      <p:sp>
        <p:nvSpPr>
          <p:cNvPr id="4101" name="Скругленный прямоугольник 4100"/>
          <p:cNvSpPr>
            <a:spLocks/>
          </p:cNvSpPr>
          <p:nvPr/>
        </p:nvSpPr>
        <p:spPr>
          <a:xfrm>
            <a:off x="4716016" y="4572008"/>
            <a:ext cx="2592288" cy="1870067"/>
          </a:xfrm>
          <a:prstGeom prst="round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>
            <a:solidFill>
              <a:srgbClr val="B6DCDF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00B0F0"/>
                </a:solidFill>
                <a:latin typeface="Monotype Corsiva" charset="0"/>
              </a:rPr>
              <a:t>Методы</a:t>
            </a:r>
          </a:p>
          <a:p>
            <a:pPr algn="ctr">
              <a:buFont typeface="Wingdings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Поиск информации;</a:t>
            </a:r>
          </a:p>
          <a:p>
            <a:pPr algn="ctr">
              <a:buFont typeface="Wingdings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Опрос;</a:t>
            </a:r>
          </a:p>
          <a:p>
            <a:pPr algn="ctr">
              <a:buFont typeface="Wingdings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Анкетирование;</a:t>
            </a:r>
          </a:p>
          <a:p>
            <a:pPr algn="ctr">
              <a:buFont typeface="Wingdings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Синтез.</a:t>
            </a:r>
          </a:p>
        </p:txBody>
      </p:sp>
      <p:pic>
        <p:nvPicPr>
          <p:cNvPr id="4102" name="Рисунок 410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785918" y="2285992"/>
            <a:ext cx="4614862" cy="2328863"/>
          </a:xfrm>
          <a:prstGeom prst="rect">
            <a:avLst/>
          </a:prstGeom>
          <a:ln/>
        </p:spPr>
      </p:pic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285720" y="4572008"/>
            <a:ext cx="4358288" cy="1928812"/>
          </a:xfrm>
          <a:prstGeom prst="round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>
            <a:solidFill>
              <a:srgbClr val="B6DCDF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Социальная значимость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/>
              <a:t>В связи с высокими темпами компьютеризации, постоянной связанностью с компьютером у подростков может возникнуть компьютерная зависимость, которая может привести к нарушению психики подрастающего поколения.</a:t>
            </a:r>
          </a:p>
          <a:p>
            <a:r>
              <a:rPr lang="en-US" altLang="en-US" sz="1400" dirty="0" smtClean="0">
                <a:solidFill>
                  <a:srgbClr val="080808"/>
                </a:solidFill>
              </a:rPr>
              <a:t>.</a:t>
            </a:r>
            <a:endParaRPr lang="en-US" altLang="en-US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кругленный прямоугольник 5121"/>
          <p:cNvSpPr>
            <a:spLocks/>
          </p:cNvSpPr>
          <p:nvPr/>
        </p:nvSpPr>
        <p:spPr>
          <a:xfrm>
            <a:off x="323528" y="332656"/>
            <a:ext cx="3855343" cy="5715000"/>
          </a:xfrm>
          <a:prstGeom prst="round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>
            <a:solidFill>
              <a:srgbClr val="B6DCDF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3200" b="1" dirty="0">
                <a:solidFill>
                  <a:srgbClr val="FFC000"/>
                </a:solidFill>
                <a:latin typeface="Monotype Corsiva" charset="0"/>
              </a:rPr>
              <a:t>Задачи</a:t>
            </a:r>
          </a:p>
          <a:p>
            <a:pPr>
              <a:buFont typeface="Wingdings"/>
              <a:buChar char="l"/>
            </a:pPr>
            <a:r>
              <a:rPr lang="en-US" altLang="en-US" dirty="0">
                <a:solidFill>
                  <a:srgbClr val="000000"/>
                </a:solidFill>
              </a:rPr>
              <a:t>Изучить литературу по избранной теме.</a:t>
            </a:r>
          </a:p>
          <a:p>
            <a:pPr>
              <a:buFont typeface="Wingdings"/>
              <a:buChar char="l"/>
            </a:pPr>
            <a:r>
              <a:rPr lang="en-US" altLang="en-US" dirty="0">
                <a:solidFill>
                  <a:srgbClr val="000000"/>
                </a:solidFill>
              </a:rPr>
              <a:t>Узнать  историю возникновения компьютерных игр.</a:t>
            </a:r>
          </a:p>
          <a:p>
            <a:pPr>
              <a:buFont typeface="Wingdings"/>
              <a:buChar char="l"/>
            </a:pPr>
            <a:r>
              <a:rPr lang="en-US" altLang="en-US" dirty="0">
                <a:solidFill>
                  <a:srgbClr val="000000"/>
                </a:solidFill>
              </a:rPr>
              <a:t>Выявить влияние компьютерных игр на психику школьников.</a:t>
            </a:r>
          </a:p>
          <a:p>
            <a:pPr>
              <a:buFont typeface="Wingdings"/>
              <a:buChar char="l"/>
            </a:pPr>
            <a:r>
              <a:rPr lang="en-US" altLang="en-US" dirty="0">
                <a:solidFill>
                  <a:srgbClr val="000000"/>
                </a:solidFill>
              </a:rPr>
              <a:t>Составить анкету для подростков.</a:t>
            </a:r>
          </a:p>
          <a:p>
            <a:pPr>
              <a:buFont typeface="Wingdings"/>
              <a:buChar char="l"/>
            </a:pPr>
            <a:r>
              <a:rPr lang="en-US" altLang="en-US" dirty="0">
                <a:solidFill>
                  <a:srgbClr val="000000"/>
                </a:solidFill>
              </a:rPr>
              <a:t>Исследовать мнения школьников о компьютерных играх.</a:t>
            </a:r>
          </a:p>
          <a:p>
            <a:pPr>
              <a:buFont typeface="Wingdings"/>
              <a:buChar char="l"/>
            </a:pPr>
            <a:r>
              <a:rPr lang="en-US" altLang="en-US" dirty="0">
                <a:solidFill>
                  <a:srgbClr val="000000"/>
                </a:solidFill>
              </a:rPr>
              <a:t>Провести просветительскую работу среди </a:t>
            </a:r>
            <a:r>
              <a:rPr lang="en-US" altLang="en-US" dirty="0" smtClean="0">
                <a:solidFill>
                  <a:srgbClr val="000000"/>
                </a:solidFill>
              </a:rPr>
              <a:t>обучающихся</a:t>
            </a:r>
            <a:r>
              <a:rPr lang="ru-RU" altLang="en-US" dirty="0" smtClean="0">
                <a:solidFill>
                  <a:srgbClr val="000000"/>
                </a:solidFill>
              </a:rPr>
              <a:t> МОУ «Каменская ОСШ №3»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о вреде   компьютерных игр  для </a:t>
            </a:r>
            <a:r>
              <a:rPr lang="en-US" altLang="en-US" dirty="0" smtClean="0">
                <a:solidFill>
                  <a:srgbClr val="000000"/>
                </a:solidFill>
              </a:rPr>
              <a:t>здоровья</a:t>
            </a:r>
            <a:r>
              <a:rPr lang="ru-RU" altLang="en-US" dirty="0" smtClean="0">
                <a:solidFill>
                  <a:srgbClr val="000000"/>
                </a:solidFill>
              </a:rPr>
              <a:t>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Скругленный прямоугольник 5122"/>
          <p:cNvSpPr>
            <a:spLocks/>
          </p:cNvSpPr>
          <p:nvPr/>
        </p:nvSpPr>
        <p:spPr>
          <a:xfrm>
            <a:off x="4499992" y="500041"/>
            <a:ext cx="4215412" cy="3857653"/>
          </a:xfrm>
          <a:prstGeom prst="round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>
            <a:solidFill>
              <a:srgbClr val="B6DCDF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   большое количество времени играть  в компьютерные  игры, то они  агрессивно влияют на формирование психики подростка.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512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23928" y="4718050"/>
            <a:ext cx="3672408" cy="1914525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кругленный прямоугольник 5122"/>
          <p:cNvSpPr>
            <a:spLocks/>
          </p:cNvSpPr>
          <p:nvPr/>
        </p:nvSpPr>
        <p:spPr>
          <a:xfrm>
            <a:off x="500034" y="285728"/>
            <a:ext cx="8420938" cy="4506399"/>
          </a:xfrm>
          <a:prstGeom prst="round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>
            <a:solidFill>
              <a:srgbClr val="B6DCDF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>
              <a:buFont typeface="Wingdings"/>
              <a:buChar char="l"/>
            </a:pPr>
            <a:r>
              <a:rPr lang="en-US" altLang="en-US" sz="2400" b="1" dirty="0">
                <a:solidFill>
                  <a:srgbClr val="FF0000"/>
                </a:solidFill>
                <a:latin typeface="Monotype Corsiva" charset="0"/>
              </a:rPr>
              <a:t>Объект </a:t>
            </a: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Monotype Corsiva" charset="0"/>
              </a:rPr>
              <a:t>исследования:</a:t>
            </a: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  компьютерные игры. </a:t>
            </a:r>
          </a:p>
          <a:p>
            <a:pPr algn="ctr">
              <a:buFont typeface="Wingdings"/>
              <a:buChar char="l"/>
            </a:pPr>
            <a:r>
              <a:rPr lang="en-US" altLang="en-US" sz="2400" b="1" dirty="0">
                <a:solidFill>
                  <a:srgbClr val="FF0000"/>
                </a:solidFill>
                <a:latin typeface="Monotype Corsiva" charset="0"/>
              </a:rPr>
              <a:t>Предмет исследования</a:t>
            </a: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: явления и факты, подтверждающие вред  компьютерных игр на </a:t>
            </a:r>
            <a:r>
              <a:rPr lang="ru-RU" altLang="en-US" sz="2400" b="1" dirty="0" smtClean="0">
                <a:solidFill>
                  <a:srgbClr val="000000"/>
                </a:solidFill>
                <a:latin typeface="Monotype Corsiva" charset="0"/>
              </a:rPr>
              <a:t>изучение школьных предметов.</a:t>
            </a:r>
            <a:endParaRPr lang="en-US" altLang="en-US" sz="2400" b="1" dirty="0">
              <a:solidFill>
                <a:srgbClr val="000000"/>
              </a:solidFill>
              <a:latin typeface="Monotype Corsiva" charset="0"/>
            </a:endParaRPr>
          </a:p>
          <a:p>
            <a:pPr algn="ctr">
              <a:buFont typeface="Wingdings"/>
              <a:buChar char="l"/>
            </a:pPr>
            <a:r>
              <a:rPr lang="en-US" altLang="en-US" sz="2400" b="1" dirty="0">
                <a:solidFill>
                  <a:srgbClr val="FF0000"/>
                </a:solidFill>
                <a:latin typeface="Monotype Corsiva" charset="0"/>
              </a:rPr>
              <a:t> Методы исследования:  </a:t>
            </a:r>
          </a:p>
          <a:p>
            <a:pPr algn="ctr">
              <a:buFont typeface="+mj-lt"/>
              <a:buAutoNum type="arabicPeriod"/>
            </a:pP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изучение и анализ материалов по данной теме в информационных </a:t>
            </a:r>
            <a:r>
              <a:rPr lang="en-US" altLang="en-US" sz="2400" b="1" dirty="0" smtClean="0">
                <a:solidFill>
                  <a:srgbClr val="000000"/>
                </a:solidFill>
                <a:latin typeface="Monotype Corsiva" charset="0"/>
              </a:rPr>
              <a:t>источниках</a:t>
            </a:r>
            <a:r>
              <a:rPr lang="ru-RU" altLang="en-US" sz="2400" b="1" dirty="0" smtClean="0">
                <a:solidFill>
                  <a:srgbClr val="000000"/>
                </a:solidFill>
                <a:latin typeface="Monotype Corsiva" charset="0"/>
              </a:rPr>
              <a:t>;</a:t>
            </a:r>
            <a:endParaRPr lang="en-US" altLang="en-US" sz="2400" b="1" dirty="0">
              <a:solidFill>
                <a:srgbClr val="000000"/>
              </a:solidFill>
              <a:latin typeface="Monotype Corsiva" charset="0"/>
            </a:endParaRPr>
          </a:p>
          <a:p>
            <a:pPr algn="ctr">
              <a:buFont typeface="+mj-lt"/>
              <a:buAutoNum type="arabicPeriod"/>
            </a:pP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анкетирование обучающихся </a:t>
            </a:r>
            <a:r>
              <a:rPr lang="ru-RU" altLang="en-US" sz="2400" b="1" dirty="0" smtClean="0">
                <a:solidFill>
                  <a:srgbClr val="000000"/>
                </a:solidFill>
                <a:latin typeface="Monotype Corsiva" charset="0"/>
              </a:rPr>
              <a:t>5-7</a:t>
            </a:r>
            <a:r>
              <a:rPr lang="en-US" altLang="en-US" sz="2400" b="1" dirty="0" smtClean="0">
                <a:solidFill>
                  <a:srgbClr val="000000"/>
                </a:solidFill>
                <a:latin typeface="Monotype Corsiva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классов;</a:t>
            </a:r>
          </a:p>
          <a:p>
            <a:pPr algn="ctr">
              <a:buFont typeface="+mj-lt"/>
              <a:buAutoNum type="arabicPeriod"/>
            </a:pP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статистический метод (диаграммы) и   систематизация материалов.</a:t>
            </a:r>
          </a:p>
          <a:p>
            <a:pPr algn="ctr">
              <a:buFont typeface="Wingdings"/>
              <a:buChar char="l"/>
            </a:pPr>
            <a:r>
              <a:rPr lang="en-US" altLang="en-US" sz="2400" b="1" dirty="0">
                <a:solidFill>
                  <a:srgbClr val="FF0000"/>
                </a:solidFill>
                <a:latin typeface="Monotype Corsiva" charset="0"/>
              </a:rPr>
              <a:t>База исследования:</a:t>
            </a:r>
            <a:r>
              <a:rPr lang="en-US" altLang="en-US" sz="2400" b="1" dirty="0">
                <a:solidFill>
                  <a:srgbClr val="000000"/>
                </a:solidFill>
                <a:latin typeface="Monotype Corsiva" charset="0"/>
              </a:rPr>
              <a:t> обучающиеся </a:t>
            </a:r>
            <a:r>
              <a:rPr lang="ru-RU" altLang="en-US" sz="2400" b="1" dirty="0" smtClean="0">
                <a:solidFill>
                  <a:srgbClr val="000000"/>
                </a:solidFill>
                <a:latin typeface="Monotype Corsiva" charset="0"/>
              </a:rPr>
              <a:t>5-7 </a:t>
            </a:r>
            <a:r>
              <a:rPr lang="en-US" altLang="en-US" sz="2400" b="1" dirty="0" smtClean="0">
                <a:solidFill>
                  <a:srgbClr val="000000"/>
                </a:solidFill>
                <a:latin typeface="Monotype Corsiva" charset="0"/>
              </a:rPr>
              <a:t>классов</a:t>
            </a:r>
            <a:r>
              <a:rPr lang="ru-RU" altLang="en-US" sz="2400" b="1" dirty="0" smtClean="0">
                <a:solidFill>
                  <a:srgbClr val="000000"/>
                </a:solidFill>
                <a:latin typeface="Monotype Corsiva" charset="0"/>
              </a:rPr>
              <a:t> МОУ «Каменская ОСШ №3»</a:t>
            </a:r>
            <a:endParaRPr lang="en-US" altLang="en-US" sz="2400" b="1" dirty="0">
              <a:solidFill>
                <a:srgbClr val="000000"/>
              </a:solidFill>
              <a:latin typeface="Monotype Corsiva" charset="0"/>
            </a:endParaRPr>
          </a:p>
        </p:txBody>
      </p:sp>
      <p:pic>
        <p:nvPicPr>
          <p:cNvPr id="5124" name="Рисунок 512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024188" y="4718050"/>
            <a:ext cx="3754437" cy="1914525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14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000" b="1" u="sng" dirty="0">
                <a:solidFill>
                  <a:srgbClr val="0000FF"/>
                </a:solidFill>
                <a:latin typeface="Monotype Corsiva" charset="0"/>
              </a:rPr>
              <a:t>Из истории возникновения компьютера</a:t>
            </a:r>
          </a:p>
        </p:txBody>
      </p:sp>
      <p:sp>
        <p:nvSpPr>
          <p:cNvPr id="6147" name="Содержимое 6146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116138"/>
          </a:xfrm>
          <a:ln/>
        </p:spPr>
        <p:txBody>
          <a:bodyPr wrap="square" lIns="91440" tIns="45720" rIns="91440" bIns="45720" anchor="t" anchorCtr="0"/>
          <a:lstStyle/>
          <a:p>
            <a:pPr>
              <a:buNone/>
            </a:pPr>
            <a:r>
              <a:rPr lang="en-US" altLang="en-US" sz="2400" dirty="0"/>
              <a:t>Слово </a:t>
            </a:r>
            <a:r>
              <a:rPr lang="en-US" altLang="en-US" sz="2400" b="1" dirty="0"/>
              <a:t>компьютер</a:t>
            </a:r>
            <a:r>
              <a:rPr lang="en-US" altLang="en-US" sz="2400" dirty="0"/>
              <a:t>, пришло к нам из далекого восемнадцатого века. Впервые оно встречается в Оксфордском словаре. Изначально, понятие компьютер, трактовалось как вычислитель. Именно такой перевод этого слова с английского языка.</a:t>
            </a:r>
          </a:p>
        </p:txBody>
      </p:sp>
      <p:pic>
        <p:nvPicPr>
          <p:cNvPr id="6148" name="Рисунок 614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46050" y="3578225"/>
            <a:ext cx="3359150" cy="1841500"/>
          </a:xfrm>
          <a:prstGeom prst="rect">
            <a:avLst/>
          </a:prstGeom>
          <a:ln/>
        </p:spPr>
      </p:pic>
      <p:pic>
        <p:nvPicPr>
          <p:cNvPr id="6149" name="Рисунок 6148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359025" y="4511675"/>
            <a:ext cx="2689225" cy="2054225"/>
          </a:xfrm>
          <a:prstGeom prst="rect">
            <a:avLst/>
          </a:prstGeom>
          <a:ln/>
        </p:spPr>
      </p:pic>
      <p:pic>
        <p:nvPicPr>
          <p:cNvPr id="6151" name="Рисунок 6150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4932040" y="3600709"/>
            <a:ext cx="2695574" cy="1901825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Этапы развития игровой компьютерной индустрии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4524" y="1599065"/>
            <a:ext cx="8232276" cy="45270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Компьютерные игры в 50-е годы XX века</a:t>
            </a:r>
          </a:p>
          <a:p>
            <a:pPr marL="0" indent="0"/>
            <a:r>
              <a:rPr lang="ru-RU" dirty="0" smtClean="0"/>
              <a:t>  Видеоигры в 60-е годы XX века</a:t>
            </a:r>
          </a:p>
          <a:p>
            <a:pPr marL="0" indent="0"/>
            <a:r>
              <a:rPr lang="ru-RU" dirty="0" smtClean="0"/>
              <a:t>  Компьютерные игры в 70-е годы XX века</a:t>
            </a:r>
          </a:p>
          <a:p>
            <a:pPr marL="0" indent="0"/>
            <a:r>
              <a:rPr lang="ru-RU" dirty="0" smtClean="0"/>
              <a:t>  Видеоигры в 80-е годы XX века</a:t>
            </a:r>
          </a:p>
          <a:p>
            <a:pPr marL="0" indent="0"/>
            <a:r>
              <a:rPr lang="ru-RU" dirty="0" smtClean="0"/>
              <a:t>  Компьютерные игры в 90-е годы XX века</a:t>
            </a:r>
          </a:p>
          <a:p>
            <a:pPr marL="0" indent="0"/>
            <a:r>
              <a:rPr lang="ru-RU" dirty="0" smtClean="0"/>
              <a:t>  Компьютерные игры в XXI веке</a:t>
            </a:r>
          </a:p>
          <a:p>
            <a:pPr marL="0" indent="0"/>
            <a:endParaRPr lang="ru-RU" dirty="0" smtClean="0"/>
          </a:p>
          <a:p>
            <a:pPr marL="0" lvl="0" indent="0"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16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b="1" dirty="0" err="1" smtClean="0">
                <a:solidFill>
                  <a:srgbClr val="0000FF"/>
                </a:solidFill>
                <a:latin typeface="Monotype Corsiva" charset="0"/>
              </a:rPr>
              <a:t>Компьютерная</a:t>
            </a:r>
            <a:r>
              <a:rPr lang="en-US" altLang="en-US" b="1" dirty="0" smtClean="0">
                <a:solidFill>
                  <a:srgbClr val="0000FF"/>
                </a:solidFill>
                <a:latin typeface="Monotype Corsiva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Monotype Corsiva" charset="0"/>
              </a:rPr>
              <a:t>зависимость</a:t>
            </a:r>
            <a:endParaRPr lang="en-US" altLang="en-US" b="1" dirty="0">
              <a:solidFill>
                <a:srgbClr val="0000FF"/>
              </a:solidFill>
              <a:latin typeface="Monotype Corsiva" charset="0"/>
            </a:endParaRPr>
          </a:p>
        </p:txBody>
      </p:sp>
      <p:sp>
        <p:nvSpPr>
          <p:cNvPr id="7171" name="Содержимое 7170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pPr>
              <a:buNone/>
            </a:pPr>
            <a:r>
              <a:rPr lang="en-US" altLang="en-US" dirty="0"/>
              <a:t>Термин «компьютерная зависимость» определяет патологическое пристрастие человека к работе или проведению времени за компьютером.  </a:t>
            </a:r>
          </a:p>
        </p:txBody>
      </p:sp>
      <p:pic>
        <p:nvPicPr>
          <p:cNvPr id="7172" name="Рисунок 717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149684" y="3475244"/>
            <a:ext cx="4940886" cy="3008869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19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000" b="1" dirty="0">
                <a:solidFill>
                  <a:srgbClr val="0000FF"/>
                </a:solidFill>
                <a:latin typeface="Monotype Corsiva" charset="0"/>
              </a:rPr>
              <a:t>Причины возникновения компьютерной зависимости</a:t>
            </a:r>
          </a:p>
        </p:txBody>
      </p:sp>
      <p:sp>
        <p:nvSpPr>
          <p:cNvPr id="8195" name="Содержимое 819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pPr>
              <a:buFont typeface="Wingdings" charset="2"/>
              <a:buChar char="v"/>
            </a:pPr>
            <a:r>
              <a:rPr lang="en-US" altLang="en-US" sz="2000" dirty="0"/>
              <a:t>Он существеннее, чем любые другие технологические изобретения, облегчает работу, повышая вероятность её успешного завершения.</a:t>
            </a:r>
          </a:p>
          <a:p>
            <a:pPr>
              <a:buFont typeface="Wingdings" charset="2"/>
              <a:buChar char="v"/>
            </a:pPr>
            <a:r>
              <a:rPr lang="en-US" altLang="en-US" sz="2000" dirty="0"/>
              <a:t>Компьютерные технологии дают возможность из реальной действительности переместиться в другое пространство (виртуальную реальность).</a:t>
            </a:r>
          </a:p>
          <a:p>
            <a:pPr>
              <a:buFont typeface="Wingdings" charset="2"/>
              <a:buChar char="v"/>
            </a:pPr>
            <a:r>
              <a:rPr lang="en-US" altLang="en-US" sz="2000" dirty="0"/>
              <a:t>Помогает удовлетворить потребность в изменении психического состояния, свойственную человеку от природы. </a:t>
            </a:r>
          </a:p>
          <a:p>
            <a:pPr>
              <a:buFont typeface="Wingdings" charset="2"/>
              <a:buChar char="v"/>
            </a:pPr>
            <a:r>
              <a:rPr lang="en-US" altLang="en-US" sz="2000" dirty="0"/>
              <a:t>Удовлетворяет познавательные потребности</a:t>
            </a:r>
          </a:p>
          <a:p>
            <a:pPr>
              <a:buFont typeface="Wingdings" charset="2"/>
              <a:buChar char="v"/>
            </a:pPr>
            <a:r>
              <a:rPr lang="en-US" altLang="en-US" sz="2000" dirty="0"/>
              <a:t>Престижность использования компьютера — новейшего и самого модного устройства. </a:t>
            </a:r>
          </a:p>
          <a:p>
            <a:pPr>
              <a:buFont typeface="Wingdings" charset="2"/>
              <a:buChar char="v"/>
            </a:pPr>
            <a:r>
              <a:rPr lang="en-US" altLang="en-US" sz="2000" dirty="0"/>
              <a:t>Социально-экономические причины </a:t>
            </a:r>
          </a:p>
        </p:txBody>
      </p:sp>
      <p:pic>
        <p:nvPicPr>
          <p:cNvPr id="8196" name="Рисунок 819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88125" y="4724400"/>
            <a:ext cx="2463801" cy="197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2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000" b="1" dirty="0">
                <a:solidFill>
                  <a:srgbClr val="0000FF"/>
                </a:solidFill>
                <a:latin typeface="Monotype Corsiva" charset="0"/>
              </a:rPr>
              <a:t>Признаки компьютерной зависимости у ребенка</a:t>
            </a:r>
          </a:p>
        </p:txBody>
      </p:sp>
      <p:sp>
        <p:nvSpPr>
          <p:cNvPr id="9219" name="Содержимое 9218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pPr>
              <a:buFont typeface="Wingdings" charset="2"/>
              <a:buChar char="q"/>
            </a:pPr>
            <a:r>
              <a:rPr lang="en-US" altLang="en-US" sz="1800" dirty="0"/>
              <a:t>Хорошее самочувствие и настроение за компьютером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Ребенок не может остановиться и продолжает сидеть за монитором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Постепенное нарастание временного интервала проводимого за компьютером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Отстранение от семьи и друзей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Постоянная ложь родителям в оправдание за свое увлечение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Устойчивые проблемы с учебой или поведением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Агрессивность и раздражительность во время нахождения не за монитором компьютера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Желание все время проверять наличие электронных писем</a:t>
            </a:r>
          </a:p>
          <a:p>
            <a:pPr>
              <a:buFont typeface="Wingdings" charset="2"/>
              <a:buChar char="q"/>
            </a:pPr>
            <a:r>
              <a:rPr lang="en-US" altLang="en-US" sz="1800" dirty="0"/>
              <a:t>Количество денег расходуемых онлайн </a:t>
            </a:r>
            <a:r>
              <a:rPr lang="en-US" altLang="en-US" sz="2000" dirty="0"/>
              <a:t>увеличивается</a:t>
            </a:r>
          </a:p>
        </p:txBody>
      </p:sp>
      <p:pic>
        <p:nvPicPr>
          <p:cNvPr id="9220" name="Рисунок 921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0525" y="4864100"/>
            <a:ext cx="2986088" cy="200025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50021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839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Monotype Corsiva</vt:lpstr>
      <vt:lpstr>Times New Roman</vt:lpstr>
      <vt:lpstr>Wingdings</vt:lpstr>
      <vt:lpstr/>
      <vt:lpstr>МОУ «Каменская ОСШ №3»  Творческий проект на тему: Влияние компьютерных игр на изучение школьных предметов</vt:lpstr>
      <vt:lpstr>Презентация PowerPoint</vt:lpstr>
      <vt:lpstr>Презентация PowerPoint</vt:lpstr>
      <vt:lpstr>Презентация PowerPoint</vt:lpstr>
      <vt:lpstr>Из истории возникновения компьютера</vt:lpstr>
      <vt:lpstr>Этапы развития игровой компьютерной индустрии</vt:lpstr>
      <vt:lpstr>Компьютерная зависимость</vt:lpstr>
      <vt:lpstr>Причины возникновения компьютерной зависимости</vt:lpstr>
      <vt:lpstr>Признаки компьютерной зависимости у ребенка</vt:lpstr>
      <vt:lpstr>Презентация PowerPoint</vt:lpstr>
      <vt:lpstr>Презентация PowerPoint</vt:lpstr>
      <vt:lpstr>Выводы</vt:lpstr>
      <vt:lpstr>Обращение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«Влияние компьютерных игр на психику школьников»</dc:title>
  <dc:creator>admin</dc:creator>
  <cp:lastModifiedBy>admin</cp:lastModifiedBy>
  <cp:revision>18</cp:revision>
  <dcterms:modified xsi:type="dcterms:W3CDTF">2022-11-04T10:25:26Z</dcterms:modified>
</cp:coreProperties>
</file>