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62" r:id="rId4"/>
    <p:sldId id="260" r:id="rId5"/>
    <p:sldId id="264" r:id="rId6"/>
    <p:sldId id="269" r:id="rId7"/>
    <p:sldId id="270" r:id="rId8"/>
    <p:sldId id="271" r:id="rId9"/>
    <p:sldId id="272" r:id="rId10"/>
    <p:sldId id="273" r:id="rId11"/>
    <p:sldId id="277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01" d="100"/>
          <a:sy n="101" d="100"/>
        </p:scale>
        <p:origin x="2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6395339-A456-E8ED-A32A-807190429A1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056C1478-15F6-3973-4DCE-84FE1932A2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D7C0A27A-2C3B-308C-7F9F-6FBA32E17B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D7637C48-8E10-F4BB-5516-6EDB409B3F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5F92C44-574B-12E0-53D5-323C873774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7B05CD3-701B-3D04-AEFB-AFDAC01EF3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AF6F1C3-C1C7-3958-7B89-DAC0B2F07C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3CFD873B-4568-09F1-E09C-86EB5512827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3128FDC-3982-4E81-18D9-E65A7ADE49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DAAF5A33-D7AE-AC07-3964-2668B939EC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B1732984-79E2-169F-573D-9F415C1DA13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73809055-AAED-F0E1-66EA-D50D21CA46A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DFEDEB58-54E9-5132-D9D7-6FEBB03210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76085B3F-2DFA-E168-B6A2-CC939FB3FE4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F206EF39-6864-B52F-DC22-B9D97E794F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00D55611-5E50-71D9-F3B1-ACF65D4723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EB75ABCF-A33E-F6DE-4DE0-39D56DE852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D62B28A5-05DC-7233-7D5E-E1F1F4281C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073FDDB4-BAE5-599C-C9C5-7DE7AC9E4A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F9E02BD1-C4F6-2029-7733-C4EF546F746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7F8C4369-2B9E-E897-E89F-0F5F2D80D81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7D5E62B3-D2AE-EDFF-557B-22C518CF3EF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</p:grpSp>
      <p:sp>
        <p:nvSpPr>
          <p:cNvPr id="276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723BA4B3-7ACD-FA82-C547-FB800D426C0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9DEB40A5-41C6-D81A-801B-52ECF877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1816AD6A-A874-E75D-460E-6162F7C88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C9955-6F87-455C-ABCE-57BD87AF5E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83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0BED0B98-93E2-D291-B736-4775F7DDBF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7A643945-6D43-B4FB-803D-603AC9C7F7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173D7-22F9-47D0-AECF-12EAF99AEF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52083B1-D7C9-4837-0167-285609BC0A2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3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EA0CE03-37E1-FA82-FD68-9749A30F32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9A0D0C1-D968-BE0B-556A-6A8F96615A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F490B-8F04-4B6C-A3D4-45BA85D921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EBDF6E72-84D5-32EE-8F5F-B5C3F6FFEC1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1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4F599237-F84C-145B-5009-6DB80FF478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3D428CDA-477F-81C9-F9BB-FD7FA4C83D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7C891-4DEB-4476-BE55-520738C2A5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DD02652A-ECC3-332F-9AFC-9B68500526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0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5DD162FD-6D0F-8BB8-6FAB-D770A39831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BF91A171-7B0B-72E2-01E0-2C69BF84AB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CEAEB-4B64-476B-96D5-1F9B8FFD9C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7C723F6-14FB-0B68-5278-42A48A78EAB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5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DD5A75E-5B6A-FACB-F783-FADDBA06A3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A71B9DA-57C7-7E2A-A349-291840FD68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22C61-FFD7-417A-B10E-8831C392D21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D19654B-A022-D9BE-7B11-8955E72FB04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7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6060240-CE8A-E9DD-8106-3C9ABF4DCF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2B4EB0DD-F528-C5BC-FBF0-3501085B61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70C2F-3309-41BD-9F2C-5F1C344A76A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2816BED5-BC0B-335D-8B89-25C73655AA7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1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CD1AA78-2854-BB81-EBE6-57C9039CFA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CC5C7091-A219-2F48-4383-B52FFF3AF0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AAAC8-4CE5-4864-A1D6-34BFC698EBF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F6DCD9E0-5B79-3D56-B51D-1EA34EDDE38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8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73CAA633-E7E1-99EC-0EBD-010C30FF46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AD6F4CAB-67F6-3C04-E146-11CF6F53F3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26689-EEB8-49ED-ADAC-774E910D35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63E71E54-8F4A-8C0F-3B25-23B8363E20B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4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AA23D32A-0450-6B07-CC0F-9257A5E914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AEA9FFF2-FAB3-D774-303C-C64D0E5786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5322F-646D-4D01-B842-DF101D443A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7E1BB9-00F8-7D57-12A7-5E2DCC9C1F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17F832FD-76CF-E0BD-F531-DB50DAC6A9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065CD6E6-6447-8F89-DD2E-0278803C9C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E717A-BF1B-4DC0-89B8-00603FDF431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FC807221-9440-A09D-C6C4-104A143CCB2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4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305D60E9-1877-A360-5081-C7FD3D0828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BDB54BD-2977-8FDF-9949-0DFB3B2A3E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C7ED7-F1B6-4813-8FBB-90C6C926891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577806C-24E4-387E-D98F-4066FF1370C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C750DF3-A22F-B7AD-D887-A0AF50B68F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1093087-F41A-F6CA-F0DC-E4F598ADBF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EC293-0024-4641-94DE-7D3F48F1116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E0945783-32B4-BF34-7F6B-158305E7C8F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5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AAE7172-3810-CB02-5AA8-F7AED672D4A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3CF17D28-54C6-FF9E-5D07-4BE045FB9E3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49BBB5BD-3A5E-E62D-807B-40E321A5D14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454F552C-27F5-7BC3-81E4-BE4008A6BF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6ACB4BD8-73DF-4BAE-AACC-BF27D37424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86ECB9C0-A7E4-1E5D-90B8-1E35B58D82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1CFAE18D-6D5F-1A1C-251B-D6D3DA4EE5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1D01819D-635B-0DCF-45AC-EA3F07A9BD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620F5741-53A1-7A9E-7913-EA2D87D2BB9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63EBCF48-781C-E7B6-09B8-E3AC03B792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49E9152F-64FD-3D62-45EE-91532DCB22D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99C759B4-DE47-F559-83AC-1905BAB7C0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93B44D41-E19D-B028-60E6-CA75CF7C60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6639" name="Rectangle 15">
              <a:extLst>
                <a:ext uri="{FF2B5EF4-FFF2-40B4-BE49-F238E27FC236}">
                  <a16:creationId xmlns:a16="http://schemas.microsoft.com/office/drawing/2014/main" id="{41DDE409-77C7-8C96-9FAC-4D24DE72599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C38A22CC-9AEB-01EE-E6D4-4557AFDA46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id="{EEEBBC27-FD04-646C-C9B6-6D6F003C04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1D38D092-B0D8-A834-4183-0233DF6B61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6643" name="Rectangle 19">
              <a:extLst>
                <a:ext uri="{FF2B5EF4-FFF2-40B4-BE49-F238E27FC236}">
                  <a16:creationId xmlns:a16="http://schemas.microsoft.com/office/drawing/2014/main" id="{5BEFE332-3278-9AFC-C17B-69894D877E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83FCF26D-A677-3FB7-9930-C4C511614D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EDDC689F-573F-E26B-0D0E-4B50DF762E9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9DF319FF-F8DC-36BA-CDFD-2CE96D2C5D0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47" name="Freeform 23">
              <a:extLst>
                <a:ext uri="{FF2B5EF4-FFF2-40B4-BE49-F238E27FC236}">
                  <a16:creationId xmlns:a16="http://schemas.microsoft.com/office/drawing/2014/main" id="{A5C7456D-B890-0EAD-1DD5-78F632044C7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</p:grpSp>
      <p:sp>
        <p:nvSpPr>
          <p:cNvPr id="26648" name="Rectangle 24">
            <a:extLst>
              <a:ext uri="{FF2B5EF4-FFF2-40B4-BE49-F238E27FC236}">
                <a16:creationId xmlns:a16="http://schemas.microsoft.com/office/drawing/2014/main" id="{E5B51143-9105-F4DE-FE84-66764FDD3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6649" name="Rectangle 25">
            <a:extLst>
              <a:ext uri="{FF2B5EF4-FFF2-40B4-BE49-F238E27FC236}">
                <a16:creationId xmlns:a16="http://schemas.microsoft.com/office/drawing/2014/main" id="{89DFCF12-86A3-3227-F869-178F19F80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6650" name="Rectangle 26">
            <a:extLst>
              <a:ext uri="{FF2B5EF4-FFF2-40B4-BE49-F238E27FC236}">
                <a16:creationId xmlns:a16="http://schemas.microsoft.com/office/drawing/2014/main" id="{D7658016-1084-7BB6-7BD0-59781391C5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51" name="Rectangle 27">
            <a:extLst>
              <a:ext uri="{FF2B5EF4-FFF2-40B4-BE49-F238E27FC236}">
                <a16:creationId xmlns:a16="http://schemas.microsoft.com/office/drawing/2014/main" id="{2D747772-54CC-F101-A449-D3BD2C6248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24E07F-297B-4AF8-AA9D-68CB6AFE976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6652" name="Rectangle 28">
            <a:extLst>
              <a:ext uri="{FF2B5EF4-FFF2-40B4-BE49-F238E27FC236}">
                <a16:creationId xmlns:a16="http://schemas.microsoft.com/office/drawing/2014/main" id="{8C97BAB6-C141-6C8E-97B0-E385ADDC51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5380542-0BCD-59C1-6F7F-E5CBD09D81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br>
              <a:rPr lang="ru-RU" sz="4400" dirty="0"/>
            </a:br>
            <a:endParaRPr lang="ru-RU" sz="4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CCA41DF-18A4-5EC5-EA3E-7FC304B8CF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56100" y="5229225"/>
            <a:ext cx="4300538" cy="11509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dirty="0" err="1"/>
              <a:t>Слушатель:Мельничук</a:t>
            </a:r>
            <a:r>
              <a:rPr lang="ru-RU" sz="2400" dirty="0"/>
              <a:t> Т.В.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dirty="0"/>
              <a:t>Руководитель-рецензент: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dirty="0"/>
              <a:t>Диденко Виктория Петровна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dirty="0"/>
              <a:t>2022 г.</a:t>
            </a:r>
          </a:p>
        </p:txBody>
      </p:sp>
      <p:sp>
        <p:nvSpPr>
          <p:cNvPr id="3076" name="Прямоугольник 1">
            <a:extLst>
              <a:ext uri="{FF2B5EF4-FFF2-40B4-BE49-F238E27FC236}">
                <a16:creationId xmlns:a16="http://schemas.microsoft.com/office/drawing/2014/main" id="{CEF49C99-8F58-DC23-6439-D8E7786C4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88913"/>
            <a:ext cx="79216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/>
              <a:t>Министерство просвещения ПМР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/>
              <a:t>ГОУ ДПО «Институт развития образования и повышения квалификации»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/>
              <a:t>Кафедра педагогического менеджмента и профессионального образования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/>
              <a:t> 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сельской малокомплектной школы и пути их решения»</a:t>
            </a: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B7159F45-DAF4-913F-65CA-C92AD4BCB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i="1" u="sng">
                <a:solidFill>
                  <a:schemeClr val="hlink"/>
                </a:solidFill>
              </a:rPr>
              <a:t>Рекомендации учителю.</a:t>
            </a:r>
            <a:endParaRPr lang="ru-RU" sz="28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Больше времени уделять: а) тому классу, где изучается новый материал; б) младшим классам.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Длительная непрерывная самостоятельная работа совершенно недопустима для учащихся 1 и 2 классов.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Целесообразно один из этапов урока выделять для сам.работы во всех классах, чтобы учитель имел возможность наблюдать за ходом этой работы и в конце урока подвести её итоги.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ru-RU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84AB8DC-6B51-64E8-CF8E-E32B5D7D3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>
                <a:solidFill>
                  <a:srgbClr val="FFFF00"/>
                </a:solidFill>
              </a:rPr>
              <a:t>Требование к учебному оборудованию.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E0ED9CE-27CC-7D30-2C37-93D39C20F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/>
              <a:t>Наглядные пособия и карточки-задания должны содержать не только материал для самостоятельной работы учеников на уроке, но и краткие указания о последовательности и способах её выполнения;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/>
              <a:t>Оборудование классной комнаты и рабочего места учителя в особенности должны предоставлять ему возможность быстро давать задания ученикам и без потери времени заменять их в ходе урока;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400"/>
              <a:t>Учебные аппараты и приборы должны быть таковы, чтобы применение их на занятиях с одним классом не мешало работе учеников другого класса.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745F500-24E3-8798-FB72-C29BF6170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446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>
                <a:latin typeface="Book Antiqua" panose="02040602050305030304" pitchFamily="18" charset="0"/>
              </a:rPr>
              <a:t>Желаю вам творческих успехов</a:t>
            </a:r>
            <a:r>
              <a:rPr lang="ru-RU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9F6414AE-D062-0817-5A91-F0415360E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229600" cy="5581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>
                <a:solidFill>
                  <a:srgbClr val="FFFF00"/>
                </a:solidFill>
              </a:rPr>
              <a:t>Цель проекта </a:t>
            </a:r>
            <a:r>
              <a:rPr lang="ru-RU" sz="2800" i="1" dirty="0"/>
              <a:t>– совершенствование преподавания в малокомплектной основной общеобразовательной школе.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>
                <a:solidFill>
                  <a:srgbClr val="FFFF00"/>
                </a:solidFill>
              </a:rPr>
              <a:t>Объект проекта: </a:t>
            </a:r>
            <a:r>
              <a:rPr lang="ru-RU" sz="2800" i="1" dirty="0"/>
              <a:t>сельская малокомплектная школа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>
                <a:solidFill>
                  <a:srgbClr val="FFFF00"/>
                </a:solidFill>
              </a:rPr>
              <a:t>Предмет проекта: </a:t>
            </a:r>
            <a:r>
              <a:rPr lang="ru-RU" sz="2800" i="1" dirty="0"/>
              <a:t>проблемы сельской малокомплектной школы и пути их решения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>
                <a:solidFill>
                  <a:srgbClr val="FFFF00"/>
                </a:solidFill>
              </a:rPr>
              <a:t>Задачи: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/>
              <a:t>– изучить теоретическую и методическую литературу по теме исследования;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/>
              <a:t>– раскрыть особенности сельской малокомплектной школы;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/>
              <a:t>– раскрыть проблемы и пути решения проблем сельской малокомплектной школы.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5400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5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F293EE24-1FDA-B52D-1C78-129B43821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4963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               </a:t>
            </a:r>
            <a:r>
              <a:rPr lang="ru-RU" sz="3600" b="1" i="1" u="sng" dirty="0">
                <a:solidFill>
                  <a:schemeClr val="hlink"/>
                </a:solidFill>
              </a:rPr>
              <a:t>Отличия малокомплектной школы: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1) небольшим количеством учеников;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2) отсутствием параллельных классов;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3) увеличением затрат на обучение одного ученика.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4) неравномерной наполняемостью классов или отсутствием отдельных классов вовсе;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5) наличием классов, где вместе обучаются дети – ученики разных возрастов;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6) мало учителей; должности не предусмотрены.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7) слабая материальная база.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800" dirty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727568B8-6D03-62A8-57F0-11BDCF056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sz="3000" dirty="0">
                <a:solidFill>
                  <a:srgbClr val="FFFF00"/>
                </a:solidFill>
              </a:rPr>
              <a:t>Порядок формирования классов-комплектов: </a:t>
            </a:r>
          </a:p>
          <a:p>
            <a:pPr eaLnBrk="1" hangingPunct="1">
              <a:defRPr/>
            </a:pPr>
            <a:r>
              <a:rPr lang="ru-RU" sz="2800" dirty="0"/>
              <a:t>при наличии четырёх начальных классов с общим контингентом учащихся до 10 человек, учащиеся объединяются в класс-комплект, с которым занимается один учитель в полторы смены;</a:t>
            </a:r>
          </a:p>
          <a:p>
            <a:pPr eaLnBrk="1" hangingPunct="1">
              <a:defRPr/>
            </a:pPr>
            <a:r>
              <a:rPr lang="ru-RU" sz="2800" dirty="0"/>
              <a:t>если число учащихся в двух начальных классах 30 и более человек, то каждый учитель занимается с отдельным классом;</a:t>
            </a:r>
          </a:p>
          <a:p>
            <a:pPr eaLnBrk="1" hangingPunct="1">
              <a:defRPr/>
            </a:pPr>
            <a:r>
              <a:rPr lang="ru-RU" sz="2800" dirty="0"/>
              <a:t>если число учащихся в четырёх классах 10 и более человек, то учащиеся объединяются в два класса-комплекта, с каждым из которых занимается один учитель.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98170A18-ECB3-557E-544A-E4E0BF65B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/>
              <a:t>   При подготовке к уроку учитель должен всегда рационально планировать учебное время, отводимое на самостоятельную работу учащихся. Самостоятельная работа станет действенным средством обучения, если при её проведении соблюдать следующие условия: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При проведении самостоятельной работы необходим полный инструктаж по её содержанию.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Целесообразно использовать памятки, алгоритмы, схемы, опорные карточки.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3F671BE-B45A-7AB1-9E3C-F552DDEE7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i="1" u="sng"/>
              <a:t>Типы урока</a:t>
            </a:r>
            <a:br>
              <a:rPr lang="ru-RU" sz="3800" i="1" u="sng"/>
            </a:br>
            <a:r>
              <a:rPr lang="ru-RU" sz="3800" i="1" u="sng"/>
              <a:t>                              </a:t>
            </a:r>
            <a:r>
              <a:rPr lang="ru-RU" sz="2400" i="1" u="sng"/>
              <a:t> Е.С.Соколова  </a:t>
            </a:r>
            <a:r>
              <a:rPr lang="ru-RU" sz="3800" i="1" u="sng"/>
              <a:t> 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56D70A3-0CD5-21DF-6FE8-606AFBEA8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Уроки, на которых в обоих классах изучается новый материал.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Уроки, на которых в одном классе изучается новый материал, а в другом – только повторяется и закрепляется ранее пройденное или проводится письменный учёт знаний.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2800"/>
              <a:t>Уроки, на которых в обоих классах проводится закрепление или повторение ранее пройденного.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64" name="Group 108">
            <a:extLst>
              <a:ext uri="{FF2B5EF4-FFF2-40B4-BE49-F238E27FC236}">
                <a16:creationId xmlns:a16="http://schemas.microsoft.com/office/drawing/2014/main" id="{6A6F83D0-C81E-590A-898F-FF0492112BC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68313" y="260350"/>
          <a:ext cx="8229600" cy="6081713"/>
        </p:xfrm>
        <a:graphic>
          <a:graphicData uri="http://schemas.openxmlformats.org/drawingml/2006/table">
            <a:tbl>
              <a:tblPr/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Этапы урока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         2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классс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       3 класс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Организация и содержание занятий в каждом классе.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нового материала с меньшей опорой на пройденное.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нового материала с большей опорой на пройденное.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Организация и содержание работы по этапам урока.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 мин.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подготовительного задания.</a:t>
                      </a:r>
                      <a:endParaRPr kumimoji="0" lang="ru-RU" sz="20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Упражнение по ранее подготовленным заданиям.</a:t>
                      </a:r>
                      <a:endParaRPr kumimoji="0" lang="ru-RU" sz="20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мин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Выполнение задания.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подготовительного задания.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79" name="Group 51">
            <a:extLst>
              <a:ext uri="{FF2B5EF4-FFF2-40B4-BE49-F238E27FC236}">
                <a16:creationId xmlns:a16="http://schemas.microsoft.com/office/drawing/2014/main" id="{4F8E349F-B68C-798F-22A7-16FDAA5C90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638800"/>
        </p:xfrm>
        <a:graphic>
          <a:graphicData uri="http://schemas.openxmlformats.org/drawingml/2006/table">
            <a:tbl>
              <a:tblPr/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15 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нового, первичное закрепление, разъяснение заданий для последующего закрепления.</a:t>
                      </a:r>
                      <a:endParaRPr kumimoji="0" lang="ru-RU" sz="20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Выполнение задания.</a:t>
                      </a:r>
                      <a:endParaRPr kumimoji="0" lang="ru-RU" sz="20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12 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Выполнение задания.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Объяснение и первичное закрепление нового материала. Разъяснение заданий для последующего закрепления.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 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Проверка результатов работы, разбор ошибок. Объяснение нового задания. Задание на дом.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Выполнение задания.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5" name="Group 29">
            <a:extLst>
              <a:ext uri="{FF2B5EF4-FFF2-40B4-BE49-F238E27FC236}">
                <a16:creationId xmlns:a16="http://schemas.microsoft.com/office/drawing/2014/main" id="{ADFBB4B3-7574-6FC8-1C57-665282412F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3095625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6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 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Самостоятельная работа.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Выполнение задания.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учителем.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Проверка результатов работы, разбор ошибок. Задание на дом.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7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мин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Совместная работа учащихся всех классов с учителем.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Подведение итогов урока. Выставление оценок за работу на уроке.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730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Book Antiqua</vt:lpstr>
      <vt:lpstr>Занавес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урока                                Е.С.Соколова    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Требование к учебному оборудованию.</vt:lpstr>
      <vt:lpstr>Желаю вам творческих 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Hi-tech</cp:lastModifiedBy>
  <cp:revision>25</cp:revision>
  <dcterms:created xsi:type="dcterms:W3CDTF">2007-04-22T01:45:39Z</dcterms:created>
  <dcterms:modified xsi:type="dcterms:W3CDTF">2023-04-27T13:14:15Z</dcterms:modified>
</cp:coreProperties>
</file>